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4"/>
  </p:sldMasterIdLst>
  <p:notesMasterIdLst>
    <p:notesMasterId r:id="rId106"/>
  </p:notesMasterIdLst>
  <p:sldIdLst>
    <p:sldId id="2123259084" r:id="rId5"/>
    <p:sldId id="2123259086" r:id="rId6"/>
    <p:sldId id="2123259126" r:id="rId7"/>
    <p:sldId id="2123259085" r:id="rId8"/>
    <p:sldId id="2123259092" r:id="rId9"/>
    <p:sldId id="2123259091" r:id="rId10"/>
    <p:sldId id="2123259093" r:id="rId11"/>
    <p:sldId id="2123259225" r:id="rId12"/>
    <p:sldId id="2123259226" r:id="rId13"/>
    <p:sldId id="2123259127" r:id="rId14"/>
    <p:sldId id="2123259139" r:id="rId15"/>
    <p:sldId id="2123259217" r:id="rId16"/>
    <p:sldId id="2123259219" r:id="rId17"/>
    <p:sldId id="2123259220" r:id="rId18"/>
    <p:sldId id="2123259221" r:id="rId19"/>
    <p:sldId id="2123259222" r:id="rId20"/>
    <p:sldId id="2123259223" r:id="rId21"/>
    <p:sldId id="2123259107" r:id="rId22"/>
    <p:sldId id="2123259128" r:id="rId23"/>
    <p:sldId id="2123259097" r:id="rId24"/>
    <p:sldId id="2123259098" r:id="rId25"/>
    <p:sldId id="2123259140" r:id="rId26"/>
    <p:sldId id="2123259134" r:id="rId27"/>
    <p:sldId id="2123259224" r:id="rId28"/>
    <p:sldId id="2123259111" r:id="rId29"/>
    <p:sldId id="2123259142" r:id="rId30"/>
    <p:sldId id="2123259143" r:id="rId31"/>
    <p:sldId id="2123259110" r:id="rId32"/>
    <p:sldId id="2123259116" r:id="rId33"/>
    <p:sldId id="2123259205" r:id="rId34"/>
    <p:sldId id="2123259121" r:id="rId35"/>
    <p:sldId id="2123259120" r:id="rId36"/>
    <p:sldId id="2123259172" r:id="rId37"/>
    <p:sldId id="2123259173" r:id="rId38"/>
    <p:sldId id="2123259171" r:id="rId39"/>
    <p:sldId id="2123259144" r:id="rId40"/>
    <p:sldId id="2123259145" r:id="rId41"/>
    <p:sldId id="2123259168" r:id="rId42"/>
    <p:sldId id="2123259169" r:id="rId43"/>
    <p:sldId id="2123259170" r:id="rId44"/>
    <p:sldId id="2123259146" r:id="rId45"/>
    <p:sldId id="2123259147" r:id="rId46"/>
    <p:sldId id="2123259167" r:id="rId47"/>
    <p:sldId id="2123259148" r:id="rId48"/>
    <p:sldId id="2123259163" r:id="rId49"/>
    <p:sldId id="2123259164" r:id="rId50"/>
    <p:sldId id="2123259149" r:id="rId51"/>
    <p:sldId id="2123259150" r:id="rId52"/>
    <p:sldId id="2123259151" r:id="rId53"/>
    <p:sldId id="2123259153" r:id="rId54"/>
    <p:sldId id="2123259165" r:id="rId55"/>
    <p:sldId id="2123259152" r:id="rId56"/>
    <p:sldId id="2123259154" r:id="rId57"/>
    <p:sldId id="2123259155" r:id="rId58"/>
    <p:sldId id="2123259166" r:id="rId59"/>
    <p:sldId id="2123259156" r:id="rId60"/>
    <p:sldId id="2123259157" r:id="rId61"/>
    <p:sldId id="2123259158" r:id="rId62"/>
    <p:sldId id="2123259159" r:id="rId63"/>
    <p:sldId id="2123259160" r:id="rId64"/>
    <p:sldId id="2123259161" r:id="rId65"/>
    <p:sldId id="2123259227" r:id="rId66"/>
    <p:sldId id="2123259206" r:id="rId67"/>
    <p:sldId id="2123259207" r:id="rId68"/>
    <p:sldId id="2123259208" r:id="rId69"/>
    <p:sldId id="2123259209" r:id="rId70"/>
    <p:sldId id="2123259180" r:id="rId71"/>
    <p:sldId id="2123259181" r:id="rId72"/>
    <p:sldId id="2123259174" r:id="rId73"/>
    <p:sldId id="2123259175" r:id="rId74"/>
    <p:sldId id="2123259182" r:id="rId75"/>
    <p:sldId id="2123259183" r:id="rId76"/>
    <p:sldId id="2123259186" r:id="rId77"/>
    <p:sldId id="2123259187" r:id="rId78"/>
    <p:sldId id="2123259188" r:id="rId79"/>
    <p:sldId id="2123259189" r:id="rId80"/>
    <p:sldId id="2123259190" r:id="rId81"/>
    <p:sldId id="2123259191" r:id="rId82"/>
    <p:sldId id="2123259192" r:id="rId83"/>
    <p:sldId id="2123259193" r:id="rId84"/>
    <p:sldId id="2123259194" r:id="rId85"/>
    <p:sldId id="2123259198" r:id="rId86"/>
    <p:sldId id="2123259212" r:id="rId87"/>
    <p:sldId id="2123259213" r:id="rId88"/>
    <p:sldId id="2123259195" r:id="rId89"/>
    <p:sldId id="2123259199" r:id="rId90"/>
    <p:sldId id="2123259210" r:id="rId91"/>
    <p:sldId id="2123259211" r:id="rId92"/>
    <p:sldId id="2123259196" r:id="rId93"/>
    <p:sldId id="2123259200" r:id="rId94"/>
    <p:sldId id="2123259216" r:id="rId95"/>
    <p:sldId id="2123259201" r:id="rId96"/>
    <p:sldId id="2123259215" r:id="rId97"/>
    <p:sldId id="2123259202" r:id="rId98"/>
    <p:sldId id="2123259203" r:id="rId99"/>
    <p:sldId id="2123259204" r:id="rId100"/>
    <p:sldId id="2123259125" r:id="rId101"/>
    <p:sldId id="2123259104" r:id="rId102"/>
    <p:sldId id="2123259123" r:id="rId103"/>
    <p:sldId id="2123259129" r:id="rId104"/>
    <p:sldId id="2123259089"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Cover and agenda" id="{4021BA37-6C88-D441-BB91-ABF48BACFDD3}">
          <p14:sldIdLst>
            <p14:sldId id="2123259084"/>
            <p14:sldId id="2123259086"/>
            <p14:sldId id="2123259126"/>
          </p14:sldIdLst>
        </p14:section>
        <p14:section name="1. Introduction" id="{2F71147B-CC33-3A49-9841-2E561E60DB38}">
          <p14:sldIdLst>
            <p14:sldId id="2123259085"/>
            <p14:sldId id="2123259092"/>
            <p14:sldId id="2123259091"/>
            <p14:sldId id="2123259093"/>
            <p14:sldId id="2123259225"/>
            <p14:sldId id="2123259226"/>
          </p14:sldIdLst>
        </p14:section>
        <p14:section name="2. Character Set Support" id="{7809C0A4-0124-7842-8611-C8589FCC8786}">
          <p14:sldIdLst>
            <p14:sldId id="2123259127"/>
            <p14:sldId id="2123259139"/>
            <p14:sldId id="2123259217"/>
            <p14:sldId id="2123259219"/>
            <p14:sldId id="2123259220"/>
            <p14:sldId id="2123259221"/>
            <p14:sldId id="2123259222"/>
            <p14:sldId id="2123259223"/>
            <p14:sldId id="2123259107"/>
          </p14:sldIdLst>
        </p14:section>
        <p14:section name="3.1. Locale Support" id="{395F49FE-3E90-A74F-AEB1-0F4769E79275}">
          <p14:sldIdLst>
            <p14:sldId id="2123259128"/>
            <p14:sldId id="2123259097"/>
            <p14:sldId id="2123259098"/>
            <p14:sldId id="2123259140"/>
            <p14:sldId id="2123259134"/>
            <p14:sldId id="2123259224"/>
          </p14:sldIdLst>
        </p14:section>
        <p14:section name="3.2. Collation Support" id="{53AC3C4E-12E0-404F-828A-CCB8C7CD310D}">
          <p14:sldIdLst>
            <p14:sldId id="2123259111"/>
            <p14:sldId id="2123259142"/>
            <p14:sldId id="2123259143"/>
            <p14:sldId id="2123259110"/>
            <p14:sldId id="2123259116"/>
            <p14:sldId id="2123259205"/>
            <p14:sldId id="2123259121"/>
            <p14:sldId id="2123259120"/>
          </p14:sldIdLst>
        </p14:section>
        <p14:section name="3.3. Experiments" id="{337E8944-5950-3240-97F0-8F0CC0DD50DE}">
          <p14:sldIdLst>
            <p14:sldId id="2123259172"/>
            <p14:sldId id="2123259173"/>
            <p14:sldId id="2123259171"/>
          </p14:sldIdLst>
        </p14:section>
        <p14:section name="3.3.1. Tested Characters" id="{DF2B8638-74F5-9F4B-B131-18FD53F0844A}">
          <p14:sldIdLst>
            <p14:sldId id="2123259144"/>
            <p14:sldId id="2123259145"/>
            <p14:sldId id="2123259168"/>
            <p14:sldId id="2123259169"/>
            <p14:sldId id="2123259170"/>
            <p14:sldId id="2123259146"/>
            <p14:sldId id="2123259147"/>
            <p14:sldId id="2123259167"/>
            <p14:sldId id="2123259148"/>
            <p14:sldId id="2123259163"/>
            <p14:sldId id="2123259164"/>
            <p14:sldId id="2123259149"/>
            <p14:sldId id="2123259150"/>
            <p14:sldId id="2123259151"/>
            <p14:sldId id="2123259153"/>
            <p14:sldId id="2123259165"/>
            <p14:sldId id="2123259152"/>
            <p14:sldId id="2123259154"/>
            <p14:sldId id="2123259155"/>
            <p14:sldId id="2123259166"/>
            <p14:sldId id="2123259156"/>
            <p14:sldId id="2123259157"/>
            <p14:sldId id="2123259158"/>
            <p14:sldId id="2123259159"/>
            <p14:sldId id="2123259160"/>
            <p14:sldId id="2123259161"/>
          </p14:sldIdLst>
        </p14:section>
        <p14:section name="3.3.2. Setup" id="{7D9AED58-70AC-AA4E-8573-E26C5E2028E0}">
          <p14:sldIdLst>
            <p14:sldId id="2123259227"/>
          </p14:sldIdLst>
        </p14:section>
        <p14:section name="3.3.3. Sort Order with each collation" id="{BBA4A9C3-BCDC-F34D-BEC5-7D742B6F07DB}">
          <p14:sldIdLst/>
        </p14:section>
        <p14:section name="3.3.3.1. English Collation" id="{780965ED-5633-BA49-806B-8CB5D7899A3C}">
          <p14:sldIdLst/>
        </p14:section>
        <p14:section name="3.3.3.1.1. en_US.utf8" id="{283C660B-68E2-8B46-9D89-99F6E70C0868}">
          <p14:sldIdLst>
            <p14:sldId id="2123259206"/>
            <p14:sldId id="2123259207"/>
          </p14:sldIdLst>
        </p14:section>
        <p14:section name="3.3.3.1.2. en-US-x-icu" id="{68EA92C1-8B44-5945-8F57-1446C4182363}">
          <p14:sldIdLst>
            <p14:sldId id="2123259208"/>
            <p14:sldId id="2123259209"/>
          </p14:sldIdLst>
        </p14:section>
        <p14:section name="3.3.3.2. Japanese Collation" id="{52D366D8-636B-944A-AD79-E53431CA239B}">
          <p14:sldIdLst/>
        </p14:section>
        <p14:section name="3.3.3.2.1. ja_JP.utf8" id="{E6D5D401-9329-934B-85A5-BA0266E48876}">
          <p14:sldIdLst>
            <p14:sldId id="2123259180"/>
            <p14:sldId id="2123259181"/>
          </p14:sldIdLst>
        </p14:section>
        <p14:section name="3.3.3.2.2. ja-x-icu" id="{AF6B2FED-4325-644A-9BA3-6CC95F9CAB29}">
          <p14:sldIdLst>
            <p14:sldId id="2123259174"/>
            <p14:sldId id="2123259175"/>
          </p14:sldIdLst>
        </p14:section>
        <p14:section name="3.3.3.2.3. ja-JP-x-icu" id="{26022A9A-35A4-F740-8D22-C9E0C2994CB9}">
          <p14:sldIdLst>
            <p14:sldId id="2123259182"/>
            <p14:sldId id="2123259183"/>
          </p14:sldIdLst>
        </p14:section>
        <p14:section name="3.3.3.3. Chinese Collation" id="{D475DE90-4081-9E40-B609-DEAE9A75FDF4}">
          <p14:sldIdLst/>
        </p14:section>
        <p14:section name="3.3.3.3.1. zh_CN.utf8" id="{E3887531-3164-3749-B9B7-8242D73D471F}">
          <p14:sldIdLst>
            <p14:sldId id="2123259186"/>
            <p14:sldId id="2123259187"/>
          </p14:sldIdLst>
        </p14:section>
        <p14:section name="3.3.3.3.2. zh-x-icu" id="{F7F6C9C8-F43A-B54D-B590-D545962AF10E}">
          <p14:sldIdLst>
            <p14:sldId id="2123259188"/>
            <p14:sldId id="2123259189"/>
          </p14:sldIdLst>
        </p14:section>
        <p14:section name="3.3.3.3.3. zh-Hans-x-icu" id="{73E07816-5FFC-7647-8621-9DCAA2677268}">
          <p14:sldIdLst>
            <p14:sldId id="2123259190"/>
            <p14:sldId id="2123259191"/>
          </p14:sldIdLst>
        </p14:section>
        <p14:section name="3.3.3.3.4. zh-Hant-x-icu" id="{D4602D15-B794-854A-9335-24EDC521B96A}">
          <p14:sldIdLst>
            <p14:sldId id="2123259192"/>
            <p14:sldId id="2123259193"/>
          </p14:sldIdLst>
        </p14:section>
        <p14:section name="3.3.4. Cost Comparison by EXPLAIN" id="{6A0B1008-DA69-C546-AF13-4025FDB63BF9}">
          <p14:sldIdLst>
            <p14:sldId id="2123259194"/>
            <p14:sldId id="2123259198"/>
            <p14:sldId id="2123259212"/>
            <p14:sldId id="2123259213"/>
            <p14:sldId id="2123259195"/>
            <p14:sldId id="2123259199"/>
            <p14:sldId id="2123259210"/>
            <p14:sldId id="2123259211"/>
            <p14:sldId id="2123259196"/>
            <p14:sldId id="2123259200"/>
            <p14:sldId id="2123259216"/>
          </p14:sldIdLst>
        </p14:section>
        <p14:section name="3.3.5. Cost Comparison with actual time" id="{DCC237FB-37E3-0242-A640-660FFEAC62C4}">
          <p14:sldIdLst>
            <p14:sldId id="2123259201"/>
            <p14:sldId id="2123259215"/>
            <p14:sldId id="2123259202"/>
            <p14:sldId id="2123259203"/>
            <p14:sldId id="2123259204"/>
          </p14:sldIdLst>
        </p14:section>
        <p14:section name="4. Fin" id="{6961399E-4CD3-6C43-A52D-C2F0E1A18F6E}">
          <p14:sldIdLst>
            <p14:sldId id="2123259125"/>
            <p14:sldId id="2123259104"/>
            <p14:sldId id="2123259123"/>
            <p14:sldId id="2123259129"/>
            <p14:sldId id="21232590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4974"/>
    <a:srgbClr val="A091AB"/>
    <a:srgbClr val="8C9EFF"/>
    <a:srgbClr val="000000"/>
    <a:srgbClr val="1D9BF1"/>
    <a:srgbClr val="533A69"/>
    <a:srgbClr val="00042D"/>
    <a:srgbClr val="FB2D87"/>
    <a:srgbClr val="50E6FF"/>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1"/>
    <p:restoredTop sz="86461"/>
  </p:normalViewPr>
  <p:slideViewPr>
    <p:cSldViewPr snapToObjects="1">
      <p:cViewPr varScale="1">
        <p:scale>
          <a:sx n="133" d="100"/>
          <a:sy n="133" d="100"/>
        </p:scale>
        <p:origin x="224" y="224"/>
      </p:cViewPr>
      <p:guideLst/>
    </p:cSldViewPr>
  </p:slideViewPr>
  <p:outlineViewPr>
    <p:cViewPr>
      <p:scale>
        <a:sx n="33" d="100"/>
        <a:sy n="33" d="100"/>
      </p:scale>
      <p:origin x="0" y="-104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rts/_rels/chart1.xml.rels><?xml version="1.0" encoding="UTF-8" standalone="yes"?>
<Relationships xmlns="http://schemas.openxmlformats.org/package/2006/relationships"><Relationship Id="rId3" Type="http://schemas.openxmlformats.org/officeDocument/2006/relationships/oleObject" Target="file:////Users/ktakahashi/Documents.local/General/workbook_localization_on_postgresq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takahashi/Documents.local/General/workbook_localization_on_postgresq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2400"/>
              <a:t>Total Cost</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JP"/>
        </a:p>
      </c:txPr>
    </c:title>
    <c:autoTitleDeleted val="0"/>
    <c:plotArea>
      <c:layout/>
      <c:barChart>
        <c:barDir val="bar"/>
        <c:grouping val="clustered"/>
        <c:varyColors val="0"/>
        <c:ser>
          <c:idx val="0"/>
          <c:order val="0"/>
          <c:spPr>
            <a:solidFill>
              <a:srgbClr val="37175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2"/>
                    </a:solidFill>
                    <a:latin typeface="+mn-lt"/>
                    <a:ea typeface="+mn-ea"/>
                    <a:cs typeface="+mn-cs"/>
                  </a:defRPr>
                </a:pPr>
                <a:endParaRPr lang="en-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EXPLAIN!$A$2:$A$8</c:f>
              <c:strCache>
                <c:ptCount val="7"/>
                <c:pt idx="0">
                  <c:v>t_en_US_utf8 ORDER BY t;</c:v>
                </c:pt>
                <c:pt idx="1">
                  <c:v>t_en_us_x_icu ORDER BY t;</c:v>
                </c:pt>
                <c:pt idx="2">
                  <c:v>t_ja_JP_utf8 ORDER BY t;</c:v>
                </c:pt>
                <c:pt idx="3">
                  <c:v>t_ja_x_icu ORDER BY t;</c:v>
                </c:pt>
                <c:pt idx="4">
                  <c:v>t_ja_JP_x_icu ORDER BY t;</c:v>
                </c:pt>
                <c:pt idx="5">
                  <c:v>t_ja_JP ORDER BY t COLLATE "ja-x-icu";</c:v>
                </c:pt>
                <c:pt idx="6">
                  <c:v>t_ja_JP ORDER BY t COLLATE "ja-JP-x-icu";</c:v>
                </c:pt>
              </c:strCache>
            </c:strRef>
          </c:cat>
          <c:val>
            <c:numRef>
              <c:f>EXPLAIN!$C$2:$C$8</c:f>
              <c:numCache>
                <c:formatCode>General</c:formatCode>
                <c:ptCount val="7"/>
                <c:pt idx="0">
                  <c:v>9.14</c:v>
                </c:pt>
                <c:pt idx="1">
                  <c:v>9.14</c:v>
                </c:pt>
                <c:pt idx="2">
                  <c:v>9.14</c:v>
                </c:pt>
                <c:pt idx="3">
                  <c:v>10.14</c:v>
                </c:pt>
                <c:pt idx="4">
                  <c:v>9.14</c:v>
                </c:pt>
                <c:pt idx="5">
                  <c:v>9.14</c:v>
                </c:pt>
                <c:pt idx="6">
                  <c:v>9.14</c:v>
                </c:pt>
              </c:numCache>
            </c:numRef>
          </c:val>
          <c:extLst>
            <c:ext xmlns:c16="http://schemas.microsoft.com/office/drawing/2014/chart" uri="{C3380CC4-5D6E-409C-BE32-E72D297353CC}">
              <c16:uniqueId val="{00000000-CE66-A047-BE55-4BC8DB39DD53}"/>
            </c:ext>
          </c:extLst>
        </c:ser>
        <c:dLbls>
          <c:showLegendKey val="0"/>
          <c:showVal val="0"/>
          <c:showCatName val="0"/>
          <c:showSerName val="0"/>
          <c:showPercent val="0"/>
          <c:showBubbleSize val="0"/>
        </c:dLbls>
        <c:gapWidth val="100"/>
        <c:axId val="1805394271"/>
        <c:axId val="1690277455"/>
      </c:barChart>
      <c:catAx>
        <c:axId val="1805394271"/>
        <c:scaling>
          <c:orientation val="maxMin"/>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0"/>
          <a:lstStyle/>
          <a:p>
            <a:pPr>
              <a:defRPr sz="1800" b="0" i="0" u="none" strike="noStrike" kern="1200" baseline="0">
                <a:solidFill>
                  <a:schemeClr val="tx2"/>
                </a:solidFill>
                <a:latin typeface="Courier" pitchFamily="2" charset="0"/>
                <a:ea typeface="+mn-ea"/>
                <a:cs typeface="+mn-cs"/>
              </a:defRPr>
            </a:pPr>
            <a:endParaRPr lang="en-JP"/>
          </a:p>
        </c:txPr>
        <c:crossAx val="1690277455"/>
        <c:crosses val="autoZero"/>
        <c:auto val="1"/>
        <c:lblAlgn val="ctr"/>
        <c:lblOffset val="100"/>
        <c:noMultiLvlLbl val="0"/>
      </c:catAx>
      <c:valAx>
        <c:axId val="1690277455"/>
        <c:scaling>
          <c:orientation val="minMax"/>
          <c:min val="0"/>
        </c:scaling>
        <c:delete val="0"/>
        <c:axPos val="b"/>
        <c:majorGridlines>
          <c:spPr>
            <a:ln w="9525" cap="flat" cmpd="sng" algn="ctr">
              <a:solidFill>
                <a:schemeClr val="tx2">
                  <a:lumMod val="15000"/>
                  <a:lumOff val="85000"/>
                </a:schemeClr>
              </a:solid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2400" b="0" i="0" u="none" strike="noStrike" kern="1200" baseline="0">
                <a:solidFill>
                  <a:schemeClr val="tx2"/>
                </a:solidFill>
                <a:latin typeface="+mn-lt"/>
                <a:ea typeface="+mn-ea"/>
                <a:cs typeface="+mn-cs"/>
              </a:defRPr>
            </a:pPr>
            <a:endParaRPr lang="en-JP"/>
          </a:p>
        </c:txPr>
        <c:crossAx val="1805394271"/>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2400"/>
              <a:t>Planning Time +</a:t>
            </a:r>
            <a:r>
              <a:rPr lang="en-US" sz="2400" baseline="0"/>
              <a:t> </a:t>
            </a:r>
            <a:r>
              <a:rPr lang="en-US" sz="2400"/>
              <a:t>Execution Time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JP"/>
        </a:p>
      </c:txPr>
    </c:title>
    <c:autoTitleDeleted val="0"/>
    <c:plotArea>
      <c:layout/>
      <c:barChart>
        <c:barDir val="bar"/>
        <c:grouping val="clustered"/>
        <c:varyColors val="0"/>
        <c:ser>
          <c:idx val="0"/>
          <c:order val="0"/>
          <c:spPr>
            <a:solidFill>
              <a:srgbClr val="37175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371754"/>
                    </a:solidFill>
                    <a:latin typeface="+mn-lt"/>
                    <a:ea typeface="+mn-ea"/>
                    <a:cs typeface="+mn-cs"/>
                  </a:defRPr>
                </a:pPr>
                <a:endParaRPr lang="en-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EXPLAIN!$A$2:$A$8</c:f>
              <c:strCache>
                <c:ptCount val="7"/>
                <c:pt idx="0">
                  <c:v>t_en_US_utf8 ORDER BY t;</c:v>
                </c:pt>
                <c:pt idx="1">
                  <c:v>t_en_us_x_icu ORDER BY t;</c:v>
                </c:pt>
                <c:pt idx="2">
                  <c:v>t_ja_JP_utf8 ORDER BY t;</c:v>
                </c:pt>
                <c:pt idx="3">
                  <c:v>t_ja_x_icu ORDER BY t;</c:v>
                </c:pt>
                <c:pt idx="4">
                  <c:v>t_ja_JP_x_icu ORDER BY t;</c:v>
                </c:pt>
                <c:pt idx="5">
                  <c:v>t_ja_JP ORDER BY t COLLATE "ja-x-icu";</c:v>
                </c:pt>
                <c:pt idx="6">
                  <c:v>t_ja_JP ORDER BY t COLLATE "ja-JP-x-icu";</c:v>
                </c:pt>
              </c:strCache>
            </c:strRef>
          </c:cat>
          <c:val>
            <c:numRef>
              <c:f>'EXPLAIN ANALYZE (summary)'!$J$2:$J$8</c:f>
              <c:numCache>
                <c:formatCode>0.000</c:formatCode>
                <c:ptCount val="7"/>
                <c:pt idx="0">
                  <c:v>1.0920000000000001</c:v>
                </c:pt>
                <c:pt idx="1">
                  <c:v>0.64349999999999996</c:v>
                </c:pt>
                <c:pt idx="2">
                  <c:v>2.3644999999999996</c:v>
                </c:pt>
                <c:pt idx="3">
                  <c:v>0.65700000000000003</c:v>
                </c:pt>
                <c:pt idx="4">
                  <c:v>0.621</c:v>
                </c:pt>
                <c:pt idx="5">
                  <c:v>0.69550000000000001</c:v>
                </c:pt>
                <c:pt idx="6">
                  <c:v>0.67849999999999999</c:v>
                </c:pt>
              </c:numCache>
            </c:numRef>
          </c:val>
          <c:extLst>
            <c:ext xmlns:c16="http://schemas.microsoft.com/office/drawing/2014/chart" uri="{C3380CC4-5D6E-409C-BE32-E72D297353CC}">
              <c16:uniqueId val="{00000000-DBC8-6B46-BA38-92D8A787CEFA}"/>
            </c:ext>
          </c:extLst>
        </c:ser>
        <c:dLbls>
          <c:showLegendKey val="0"/>
          <c:showVal val="0"/>
          <c:showCatName val="0"/>
          <c:showSerName val="0"/>
          <c:showPercent val="0"/>
          <c:showBubbleSize val="0"/>
        </c:dLbls>
        <c:gapWidth val="100"/>
        <c:axId val="1805394271"/>
        <c:axId val="1690277455"/>
      </c:barChart>
      <c:catAx>
        <c:axId val="1805394271"/>
        <c:scaling>
          <c:orientation val="maxMin"/>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0"/>
          <a:lstStyle/>
          <a:p>
            <a:pPr>
              <a:defRPr sz="1800" b="0" i="0" u="none" strike="noStrike" kern="1200" baseline="0">
                <a:solidFill>
                  <a:schemeClr val="tx2"/>
                </a:solidFill>
                <a:latin typeface="Courier" pitchFamily="2" charset="0"/>
                <a:ea typeface="+mn-ea"/>
                <a:cs typeface="+mn-cs"/>
              </a:defRPr>
            </a:pPr>
            <a:endParaRPr lang="en-JP"/>
          </a:p>
        </c:txPr>
        <c:crossAx val="1690277455"/>
        <c:crosses val="autoZero"/>
        <c:auto val="1"/>
        <c:lblAlgn val="ctr"/>
        <c:lblOffset val="100"/>
        <c:noMultiLvlLbl val="0"/>
      </c:catAx>
      <c:valAx>
        <c:axId val="1690277455"/>
        <c:scaling>
          <c:orientation val="minMax"/>
          <c:min val="0"/>
        </c:scaling>
        <c:delete val="0"/>
        <c:axPos val="b"/>
        <c:majorGridlines>
          <c:spPr>
            <a:ln w="9525" cap="flat" cmpd="sng" algn="ctr">
              <a:solidFill>
                <a:schemeClr val="tx2">
                  <a:lumMod val="15000"/>
                  <a:lumOff val="85000"/>
                </a:schemeClr>
              </a:solidFill>
              <a:round/>
            </a:ln>
            <a:effectLst/>
          </c:spPr>
        </c:majorGridlines>
        <c:numFmt formatCode="0.000"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2400" b="0" i="0" u="none" strike="noStrike" kern="1200" baseline="0">
                <a:solidFill>
                  <a:schemeClr val="tx2"/>
                </a:solidFill>
                <a:latin typeface="+mn-lt"/>
                <a:ea typeface="+mn-ea"/>
                <a:cs typeface="+mn-cs"/>
              </a:defRPr>
            </a:pPr>
            <a:endParaRPr lang="en-JP"/>
          </a:p>
        </c:txPr>
        <c:crossAx val="1805394271"/>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A9855-DFAC-5A47-B1B8-6FF193F8BC5A}" type="datetimeFigureOut">
              <a:rPr lang="en-US" smtClean="0"/>
              <a:t>4/13/22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4A99A1-3220-054A-BC62-A4FA34014396}" type="slidenum">
              <a:rPr lang="en-US" smtClean="0"/>
              <a:t>‹#›</a:t>
            </a:fld>
            <a:endParaRPr lang="en-US"/>
          </a:p>
        </p:txBody>
      </p:sp>
    </p:spTree>
    <p:extLst>
      <p:ext uri="{BB962C8B-B14F-4D97-AF65-F5344CB8AC3E}">
        <p14:creationId xmlns:p14="http://schemas.microsoft.com/office/powerpoint/2010/main" val="3515798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Hello everyone. Welcome to this session. I’m Keisuke Takahashi. Let’s get started about the session, Localization on PostgreSQL.</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a:t>
            </a:fld>
            <a:endParaRPr lang="en-US"/>
          </a:p>
        </p:txBody>
      </p:sp>
    </p:spTree>
    <p:extLst>
      <p:ext uri="{BB962C8B-B14F-4D97-AF65-F5344CB8AC3E}">
        <p14:creationId xmlns:p14="http://schemas.microsoft.com/office/powerpoint/2010/main" val="906858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In PostgreSQL, databases are created based on a database template. So, it is important to know the settings of each default template. There are differences among the three products.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12</a:t>
            </a:fld>
            <a:endParaRPr lang="en-US"/>
          </a:p>
        </p:txBody>
      </p:sp>
    </p:spTree>
    <p:extLst>
      <p:ext uri="{BB962C8B-B14F-4D97-AF65-F5344CB8AC3E}">
        <p14:creationId xmlns:p14="http://schemas.microsoft.com/office/powerpoint/2010/main" val="2538557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As you have seen, Hyperscale supports UTF-8. And generally speaking, PostgreSQL currently supports 34-character sets other than UTF-8 for server side encoding.</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13</a:t>
            </a:fld>
            <a:endParaRPr lang="en-US"/>
          </a:p>
        </p:txBody>
      </p:sp>
    </p:spTree>
    <p:extLst>
      <p:ext uri="{BB962C8B-B14F-4D97-AF65-F5344CB8AC3E}">
        <p14:creationId xmlns:p14="http://schemas.microsoft.com/office/powerpoint/2010/main" val="1826401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If you want to set a character set for database, you need to specify it on database creation. </a:t>
            </a:r>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17</a:t>
            </a:fld>
            <a:endParaRPr lang="en-US"/>
          </a:p>
        </p:txBody>
      </p:sp>
    </p:spTree>
    <p:extLst>
      <p:ext uri="{BB962C8B-B14F-4D97-AF65-F5344CB8AC3E}">
        <p14:creationId xmlns:p14="http://schemas.microsoft.com/office/powerpoint/2010/main" val="2922349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You can do it both with SQL and PostgreSQL client command.</a:t>
            </a:r>
            <a:endParaRPr lang="en-JP" sz="12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18</a:t>
            </a:fld>
            <a:endParaRPr lang="en-US"/>
          </a:p>
        </p:txBody>
      </p:sp>
    </p:spTree>
    <p:extLst>
      <p:ext uri="{BB962C8B-B14F-4D97-AF65-F5344CB8AC3E}">
        <p14:creationId xmlns:p14="http://schemas.microsoft.com/office/powerpoint/2010/main" val="330306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Next, locale and collation.</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19</a:t>
            </a:fld>
            <a:endParaRPr lang="en-US"/>
          </a:p>
        </p:txBody>
      </p:sp>
    </p:spTree>
    <p:extLst>
      <p:ext uri="{BB962C8B-B14F-4D97-AF65-F5344CB8AC3E}">
        <p14:creationId xmlns:p14="http://schemas.microsoft.com/office/powerpoint/2010/main" val="399129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You can check your locale settings using the SQL.</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20</a:t>
            </a:fld>
            <a:endParaRPr lang="en-US"/>
          </a:p>
        </p:txBody>
      </p:sp>
    </p:spTree>
    <p:extLst>
      <p:ext uri="{BB962C8B-B14F-4D97-AF65-F5344CB8AC3E}">
        <p14:creationId xmlns:p14="http://schemas.microsoft.com/office/powerpoint/2010/main" val="635407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 described each parameter of the locale settings. And, monetary and numeric can be configured with Azure Portal via web browsers.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21</a:t>
            </a:fld>
            <a:endParaRPr lang="en-US"/>
          </a:p>
        </p:txBody>
      </p:sp>
    </p:spTree>
    <p:extLst>
      <p:ext uri="{BB962C8B-B14F-4D97-AF65-F5344CB8AC3E}">
        <p14:creationId xmlns:p14="http://schemas.microsoft.com/office/powerpoint/2010/main" val="2340694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Here is a comparison of default locale settings among Azure PostgreSQL products. All of them are the United States English with UTF-8 encodings.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22</a:t>
            </a:fld>
            <a:endParaRPr lang="en-US"/>
          </a:p>
        </p:txBody>
      </p:sp>
    </p:spTree>
    <p:extLst>
      <p:ext uri="{BB962C8B-B14F-4D97-AF65-F5344CB8AC3E}">
        <p14:creationId xmlns:p14="http://schemas.microsoft.com/office/powerpoint/2010/main" val="198693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You can set your locale when you create new database in the same way that we’ve seen the slide that describes how to set your encodings when you create a database.</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23</a:t>
            </a:fld>
            <a:endParaRPr lang="en-US"/>
          </a:p>
        </p:txBody>
      </p:sp>
    </p:spTree>
    <p:extLst>
      <p:ext uri="{BB962C8B-B14F-4D97-AF65-F5344CB8AC3E}">
        <p14:creationId xmlns:p14="http://schemas.microsoft.com/office/powerpoint/2010/main" val="173444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After talking about locale, now we will talk about collation. Collation is sorting order. PostgreSQL has a lot of predefined collations for many languages and regions. You can see them with the SQL.</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25</a:t>
            </a:fld>
            <a:endParaRPr lang="en-US"/>
          </a:p>
        </p:txBody>
      </p:sp>
    </p:spTree>
    <p:extLst>
      <p:ext uri="{BB962C8B-B14F-4D97-AF65-F5344CB8AC3E}">
        <p14:creationId xmlns:p14="http://schemas.microsoft.com/office/powerpoint/2010/main" val="3745519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Here is the agenda. First, I’ll give you an introduction of the session. And next, I’ll show you PostgreSQL’s localization features, specifically character set, locale, and collation.</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a:t>
            </a:fld>
            <a:endParaRPr lang="en-US"/>
          </a:p>
        </p:txBody>
      </p:sp>
    </p:spTree>
    <p:extLst>
      <p:ext uri="{BB962C8B-B14F-4D97-AF65-F5344CB8AC3E}">
        <p14:creationId xmlns:p14="http://schemas.microsoft.com/office/powerpoint/2010/main" val="55110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In this slide, I’m showing you predefined Japanese collations in each Azure PostgreSQL product.</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26</a:t>
            </a:fld>
            <a:endParaRPr lang="en-US"/>
          </a:p>
        </p:txBody>
      </p:sp>
    </p:spTree>
    <p:extLst>
      <p:ext uri="{BB962C8B-B14F-4D97-AF65-F5344CB8AC3E}">
        <p14:creationId xmlns:p14="http://schemas.microsoft.com/office/powerpoint/2010/main" val="720757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For another example, you are seeing predefined Chinese collations. It is much more than the number of Japanese ones.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27</a:t>
            </a:fld>
            <a:endParaRPr lang="en-US"/>
          </a:p>
        </p:txBody>
      </p:sp>
    </p:spTree>
    <p:extLst>
      <p:ext uri="{BB962C8B-B14F-4D97-AF65-F5344CB8AC3E}">
        <p14:creationId xmlns:p14="http://schemas.microsoft.com/office/powerpoint/2010/main" val="1570810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In the examples, you’ve seen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collprovider</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column filled with ‘c’ or ‘I’.  ‘C’ means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libc</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and ‘I’ means ICU. These are locale and collation providers.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Libc</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is a traditional provider until PostgreSQL version 9. ICU is a new one and it is smart and flexible. The topic in this session will be mainly about ICU and I’m going to show you the benefits of the new collation provider.</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28</a:t>
            </a:fld>
            <a:endParaRPr lang="en-US"/>
          </a:p>
        </p:txBody>
      </p:sp>
    </p:spTree>
    <p:extLst>
      <p:ext uri="{BB962C8B-B14F-4D97-AF65-F5344CB8AC3E}">
        <p14:creationId xmlns:p14="http://schemas.microsoft.com/office/powerpoint/2010/main" val="589287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Again, you can specify your encodings and collation when you create a database. To use an ICU collation, you can specify it in this timing.</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29</a:t>
            </a:fld>
            <a:endParaRPr lang="en-US"/>
          </a:p>
        </p:txBody>
      </p:sp>
    </p:spTree>
    <p:extLst>
      <p:ext uri="{BB962C8B-B14F-4D97-AF65-F5344CB8AC3E}">
        <p14:creationId xmlns:p14="http://schemas.microsoft.com/office/powerpoint/2010/main" val="2173343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You can also create new database template with your ICU collation. It is very useful when you create multiple databases with your collation.</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30</a:t>
            </a:fld>
            <a:endParaRPr lang="en-US"/>
          </a:p>
        </p:txBody>
      </p:sp>
    </p:spTree>
    <p:extLst>
      <p:ext uri="{BB962C8B-B14F-4D97-AF65-F5344CB8AC3E}">
        <p14:creationId xmlns:p14="http://schemas.microsoft.com/office/powerpoint/2010/main" val="129054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You can also specify your collation for columns in new table.</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31</a:t>
            </a:fld>
            <a:endParaRPr lang="en-US"/>
          </a:p>
        </p:txBody>
      </p:sp>
    </p:spTree>
    <p:extLst>
      <p:ext uri="{BB962C8B-B14F-4D97-AF65-F5344CB8AC3E}">
        <p14:creationId xmlns:p14="http://schemas.microsoft.com/office/powerpoint/2010/main" val="628694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And you can also specify your collation on SELECT statement on-the-fly.</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32</a:t>
            </a:fld>
            <a:endParaRPr lang="en-US"/>
          </a:p>
        </p:txBody>
      </p:sp>
    </p:spTree>
    <p:extLst>
      <p:ext uri="{BB962C8B-B14F-4D97-AF65-F5344CB8AC3E}">
        <p14:creationId xmlns:p14="http://schemas.microsoft.com/office/powerpoint/2010/main" val="1944146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We have learned the basics of character sets, locale, and collation in PostgreSQL. Next, I’ll show you sorting results with individual collations through experiments. The environment is Hyperscale.</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33</a:t>
            </a:fld>
            <a:endParaRPr lang="en-US"/>
          </a:p>
        </p:txBody>
      </p:sp>
    </p:spTree>
    <p:extLst>
      <p:ext uri="{BB962C8B-B14F-4D97-AF65-F5344CB8AC3E}">
        <p14:creationId xmlns:p14="http://schemas.microsoft.com/office/powerpoint/2010/main" val="2799288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 conducted experiments on 10 collations for English, Japanese, and Chinese, including both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libc</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and ICU collations.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34</a:t>
            </a:fld>
            <a:endParaRPr lang="en-US"/>
          </a:p>
        </p:txBody>
      </p:sp>
    </p:spTree>
    <p:extLst>
      <p:ext uri="{BB962C8B-B14F-4D97-AF65-F5344CB8AC3E}">
        <p14:creationId xmlns:p14="http://schemas.microsoft.com/office/powerpoint/2010/main" val="3900388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In the experiments, I used 165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unicode</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characters or combinations which I picked up from huge number of characters. I hope they will cover almost all of language population or usages in Asia Pacific.</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35</a:t>
            </a:fld>
            <a:endParaRPr lang="en-US"/>
          </a:p>
        </p:txBody>
      </p:sp>
    </p:spTree>
    <p:extLst>
      <p:ext uri="{BB962C8B-B14F-4D97-AF65-F5344CB8AC3E}">
        <p14:creationId xmlns:p14="http://schemas.microsoft.com/office/powerpoint/2010/main" val="305354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Again, welcome to the session. I’m showing you welcome greetings in several languages mainly in Asia Pacific.</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4</a:t>
            </a:fld>
            <a:endParaRPr lang="en-US"/>
          </a:p>
        </p:txBody>
      </p:sp>
    </p:spTree>
    <p:extLst>
      <p:ext uri="{BB962C8B-B14F-4D97-AF65-F5344CB8AC3E}">
        <p14:creationId xmlns:p14="http://schemas.microsoft.com/office/powerpoint/2010/main" val="284892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Here is the list of 165 characters or combinations. I understand Japanese language has both huge number of characters and complex combinations. </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36</a:t>
            </a:fld>
            <a:endParaRPr lang="en-US"/>
          </a:p>
        </p:txBody>
      </p:sp>
    </p:spTree>
    <p:extLst>
      <p:ext uri="{BB962C8B-B14F-4D97-AF65-F5344CB8AC3E}">
        <p14:creationId xmlns:p14="http://schemas.microsoft.com/office/powerpoint/2010/main" val="3161710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Here are the SQLs for preparing tables.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62</a:t>
            </a:fld>
            <a:endParaRPr lang="en-US"/>
          </a:p>
        </p:txBody>
      </p:sp>
    </p:spTree>
    <p:extLst>
      <p:ext uri="{BB962C8B-B14F-4D97-AF65-F5344CB8AC3E}">
        <p14:creationId xmlns:p14="http://schemas.microsoft.com/office/powerpoint/2010/main" val="1062290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From here, I show you the results, orders of sorted characters or the combinations. The first result is about ‘en_US.utf8’ collation, which is the default collation in Azure PostgreSQL Flexible Server and Hyperscale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Citus</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I marked up strange points with pink rectangles. It’s based on my sense. For example, #056, fullwidth exclamation mark is far from regular exclamation mark at position #002.</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63</a:t>
            </a:fld>
            <a:endParaRPr lang="en-US"/>
          </a:p>
        </p:txBody>
      </p:sp>
    </p:spTree>
    <p:extLst>
      <p:ext uri="{BB962C8B-B14F-4D97-AF65-F5344CB8AC3E}">
        <p14:creationId xmlns:p14="http://schemas.microsoft.com/office/powerpoint/2010/main" val="2807873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Each result is described in 2 slides separately, #001 to #088 in the first page, and the rest in the second page. Using ‘en_US.utf8’, three styles of Chinese letters, Japanese style, Traditional Chinese style, and Simplified Chinese style, are separated in the sorted results.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64</a:t>
            </a:fld>
            <a:endParaRPr lang="en-US"/>
          </a:p>
        </p:txBody>
      </p:sp>
    </p:spTree>
    <p:extLst>
      <p:ext uri="{BB962C8B-B14F-4D97-AF65-F5344CB8AC3E}">
        <p14:creationId xmlns:p14="http://schemas.microsoft.com/office/powerpoint/2010/main" val="77631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Next,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en</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-US-x-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It is an ICU collation for English in the United States, and the result looks very natural for me. All roman numerals are treated as alphabet, not number nor symbol.</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65</a:t>
            </a:fld>
            <a:endParaRPr lang="en-US"/>
          </a:p>
        </p:txBody>
      </p:sp>
    </p:spTree>
    <p:extLst>
      <p:ext uri="{BB962C8B-B14F-4D97-AF65-F5344CB8AC3E}">
        <p14:creationId xmlns:p14="http://schemas.microsoft.com/office/powerpoint/2010/main" val="1317780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66</a:t>
            </a:fld>
            <a:endParaRPr lang="en-US"/>
          </a:p>
        </p:txBody>
      </p:sp>
    </p:spTree>
    <p:extLst>
      <p:ext uri="{BB962C8B-B14F-4D97-AF65-F5344CB8AC3E}">
        <p14:creationId xmlns:p14="http://schemas.microsoft.com/office/powerpoint/2010/main" val="1912011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Next, ‘ja_JP.utf8’. The result is quite different from ‘en_US.utf8’. And there looks some unnatural points for me. But I think it is better than ‘en_US.utf8’ in this experiment.</a:t>
            </a:r>
            <a:endParaRPr lang="en-JP" sz="12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67</a:t>
            </a:fld>
            <a:endParaRPr lang="en-US"/>
          </a:p>
        </p:txBody>
      </p:sp>
    </p:spTree>
    <p:extLst>
      <p:ext uri="{BB962C8B-B14F-4D97-AF65-F5344CB8AC3E}">
        <p14:creationId xmlns:p14="http://schemas.microsoft.com/office/powerpoint/2010/main" val="2406269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Next, ‘ja-x-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The result looks natural for me, but I cannot say why the order rule of Chinese characters from #144 is like that.</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69</a:t>
            </a:fld>
            <a:endParaRPr lang="en-US"/>
          </a:p>
        </p:txBody>
      </p:sp>
    </p:spTree>
    <p:extLst>
      <p:ext uri="{BB962C8B-B14F-4D97-AF65-F5344CB8AC3E}">
        <p14:creationId xmlns:p14="http://schemas.microsoft.com/office/powerpoint/2010/main" val="1132529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Next, ‘ja-JP-x-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The result is the same as the previous ‘ja-x-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That’s it about Japanese collations.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71</a:t>
            </a:fld>
            <a:endParaRPr lang="en-US"/>
          </a:p>
        </p:txBody>
      </p:sp>
    </p:spTree>
    <p:extLst>
      <p:ext uri="{BB962C8B-B14F-4D97-AF65-F5344CB8AC3E}">
        <p14:creationId xmlns:p14="http://schemas.microsoft.com/office/powerpoint/2010/main" val="312561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From here, I’ll show you the results about Chinese collations. The first collation is ‘zh_CN.utf8’. It is similar to ‘en_US.utf8’. And I found the order of some of Chinese letters is different from that.</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73</a:t>
            </a:fld>
            <a:endParaRPr lang="en-US"/>
          </a:p>
        </p:txBody>
      </p:sp>
    </p:spTree>
    <p:extLst>
      <p:ext uri="{BB962C8B-B14F-4D97-AF65-F5344CB8AC3E}">
        <p14:creationId xmlns:p14="http://schemas.microsoft.com/office/powerpoint/2010/main" val="264934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Here is my brief self-introduction. I’m Keisuke Takahashi. The pronunciation might be difficult for the speakers of languages that have clear and strong accents. You can put accent anywhere in my name as you like. KEI-</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suke</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Kei-SU-</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ke</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or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Keisu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-KE. I have been working at Microsoft for 1 year. My former job was a software engineer at a famous Japanese company group. And I have been working with Open-Source Software including PostgreSQL.</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5</a:t>
            </a:fld>
            <a:endParaRPr lang="en-US"/>
          </a:p>
        </p:txBody>
      </p:sp>
    </p:spTree>
    <p:extLst>
      <p:ext uri="{BB962C8B-B14F-4D97-AF65-F5344CB8AC3E}">
        <p14:creationId xmlns:p14="http://schemas.microsoft.com/office/powerpoint/2010/main" val="40850731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Next,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zh</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This is like ‘ja-x-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and the order of parenthesized stock characters is different from that.</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75</a:t>
            </a:fld>
            <a:endParaRPr lang="en-US"/>
          </a:p>
        </p:txBody>
      </p:sp>
    </p:spTree>
    <p:extLst>
      <p:ext uri="{BB962C8B-B14F-4D97-AF65-F5344CB8AC3E}">
        <p14:creationId xmlns:p14="http://schemas.microsoft.com/office/powerpoint/2010/main" val="3139070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Next,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zh</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-Hans-x-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which is a Chinese ICU collation for Simplified Chinese. </a:t>
            </a:r>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77</a:t>
            </a:fld>
            <a:endParaRPr lang="en-US"/>
          </a:p>
        </p:txBody>
      </p:sp>
    </p:spTree>
    <p:extLst>
      <p:ext uri="{BB962C8B-B14F-4D97-AF65-F5344CB8AC3E}">
        <p14:creationId xmlns:p14="http://schemas.microsoft.com/office/powerpoint/2010/main" val="3443319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The biggest point is the order of Chinese letters. It is different from the Chinese ICU collation for Traditional Chinese under ‘</a:t>
            </a:r>
            <a:r>
              <a:rPr lang="en-US" sz="12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zh</a:t>
            </a:r>
            <a:r>
              <a:rPr lang="en-US" sz="12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a:t>
            </a:r>
            <a:r>
              <a:rPr lang="en-US" sz="12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Hant</a:t>
            </a:r>
            <a:r>
              <a:rPr lang="en-US" sz="12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-x-</a:t>
            </a:r>
            <a:r>
              <a:rPr lang="en-US" sz="12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2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collation.</a:t>
            </a:r>
            <a:endParaRPr lang="en-JP" sz="12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78</a:t>
            </a:fld>
            <a:endParaRPr lang="en-US"/>
          </a:p>
        </p:txBody>
      </p:sp>
    </p:spTree>
    <p:extLst>
      <p:ext uri="{BB962C8B-B14F-4D97-AF65-F5344CB8AC3E}">
        <p14:creationId xmlns:p14="http://schemas.microsoft.com/office/powerpoint/2010/main" val="39641441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Which collation and the sort order do you feel the most natural for you or your workload?</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80</a:t>
            </a:fld>
            <a:endParaRPr lang="en-US"/>
          </a:p>
        </p:txBody>
      </p:sp>
    </p:spTree>
    <p:extLst>
      <p:ext uri="{BB962C8B-B14F-4D97-AF65-F5344CB8AC3E}">
        <p14:creationId xmlns:p14="http://schemas.microsoft.com/office/powerpoint/2010/main" val="776073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From here, let’s see the performance of each collation. I got calculated costs using EXPLAIN and measured the actual performances using ANALYZE. I conducted the tests not only for tables where each collation is specified when creating tables but also for queries specifying collations on-the-fly.</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81</a:t>
            </a:fld>
            <a:endParaRPr lang="en-US"/>
          </a:p>
        </p:txBody>
      </p:sp>
    </p:spTree>
    <p:extLst>
      <p:ext uri="{BB962C8B-B14F-4D97-AF65-F5344CB8AC3E}">
        <p14:creationId xmlns:p14="http://schemas.microsoft.com/office/powerpoint/2010/main" val="1205547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About the calculated costs, all total costs except ‘ja-x-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were the same. ‘ja-x-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was worse than other collations. But specifying ‘ja-x-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on ‘en_US.utf8’ table on-the-fly performed faster than that. Currently I’m not sure about the reason.</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91</a:t>
            </a:fld>
            <a:endParaRPr lang="en-US"/>
          </a:p>
        </p:txBody>
      </p:sp>
    </p:spTree>
    <p:extLst>
      <p:ext uri="{BB962C8B-B14F-4D97-AF65-F5344CB8AC3E}">
        <p14:creationId xmlns:p14="http://schemas.microsoft.com/office/powerpoint/2010/main" val="3648995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cs typeface="Times New Roman" panose="02020603050405020304" pitchFamily="18" charset="0"/>
              </a:rPr>
              <a:t>Next, I’ll explain actual times using ANALYZE command. </a:t>
            </a:r>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92</a:t>
            </a:fld>
            <a:endParaRPr lang="en-US"/>
          </a:p>
        </p:txBody>
      </p:sp>
    </p:spTree>
    <p:extLst>
      <p:ext uri="{BB962C8B-B14F-4D97-AF65-F5344CB8AC3E}">
        <p14:creationId xmlns:p14="http://schemas.microsoft.com/office/powerpoint/2010/main" val="1937628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 got the results 10 times for each collation and got the median for each of them. Here is the result of the total time comparison. The result was quite different from the calculated costs. ‘ja-JP-x-</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icu</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collation was the fastest in the results. The default collation ‘en_US.utf8’ was the second worst, so I recommend you to change the collation by specifying your collation for more performance.</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96</a:t>
            </a:fld>
            <a:endParaRPr lang="en-US"/>
          </a:p>
        </p:txBody>
      </p:sp>
    </p:spTree>
    <p:extLst>
      <p:ext uri="{BB962C8B-B14F-4D97-AF65-F5344CB8AC3E}">
        <p14:creationId xmlns:p14="http://schemas.microsoft.com/office/powerpoint/2010/main" val="39094114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800"/>
              </a:spcBef>
              <a:spcAft>
                <a:spcPts val="1600"/>
              </a:spcAft>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So, the conclusion is following:</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Bef>
                <a:spcPts val="800"/>
              </a:spcBef>
              <a:spcAft>
                <a:spcPts val="1600"/>
              </a:spcAft>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First, using Azure PostgreSQL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Citus</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you cannot specify your locale and collation for database. So, you must do it for tables. I noted it in red in this deck.</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Bef>
                <a:spcPts val="800"/>
              </a:spcBef>
              <a:spcAft>
                <a:spcPts val="1600"/>
              </a:spcAft>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Second, ICU collation is better than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libc</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not only for the natural sort order but also the actual performance.</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50000"/>
              </a:lnSpc>
              <a:spcBef>
                <a:spcPts val="800"/>
              </a:spcBef>
              <a:spcAft>
                <a:spcPts val="1600"/>
              </a:spcAft>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Third, setting up ICU collation for each table is better than using COLLATE clause with ICU collation for default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libc</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tables.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97</a:t>
            </a:fld>
            <a:endParaRPr lang="en-US"/>
          </a:p>
        </p:txBody>
      </p:sp>
    </p:spTree>
    <p:extLst>
      <p:ext uri="{BB962C8B-B14F-4D97-AF65-F5344CB8AC3E}">
        <p14:creationId xmlns:p14="http://schemas.microsoft.com/office/powerpoint/2010/main" val="3830618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That’s it about my presentation. I think all PostgreSQL users need to consider localization, especially collation no matter whether you are native English speaker or not, because of the sort order and the performance.</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100</a:t>
            </a:fld>
            <a:endParaRPr lang="en-US"/>
          </a:p>
        </p:txBody>
      </p:sp>
    </p:spTree>
    <p:extLst>
      <p:ext uri="{BB962C8B-B14F-4D97-AF65-F5344CB8AC3E}">
        <p14:creationId xmlns:p14="http://schemas.microsoft.com/office/powerpoint/2010/main" val="298535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 described targeted audience in the session. You are expected to already know character encodings, including UTF-8. And I guess you have some experiences about PostgreSQL. The session will also be fun for you if you are interested in foreign languages.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6</a:t>
            </a:fld>
            <a:endParaRPr lang="en-US"/>
          </a:p>
        </p:txBody>
      </p:sp>
    </p:spTree>
    <p:extLst>
      <p:ext uri="{BB962C8B-B14F-4D97-AF65-F5344CB8AC3E}">
        <p14:creationId xmlns:p14="http://schemas.microsoft.com/office/powerpoint/2010/main" val="2644256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Thank you for listening to my presentation.</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101</a:t>
            </a:fld>
            <a:endParaRPr lang="en-US"/>
          </a:p>
        </p:txBody>
      </p:sp>
    </p:spTree>
    <p:extLst>
      <p:ext uri="{BB962C8B-B14F-4D97-AF65-F5344CB8AC3E}">
        <p14:creationId xmlns:p14="http://schemas.microsoft.com/office/powerpoint/2010/main" val="2110509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Here is today’s goal. I will briefly recap the localization features of PostgreSQL. And you can choose locale and collation along with your workload.</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7</a:t>
            </a:fld>
            <a:endParaRPr lang="en-US"/>
          </a:p>
        </p:txBody>
      </p:sp>
    </p:spTree>
    <p:extLst>
      <p:ext uri="{BB962C8B-B14F-4D97-AF65-F5344CB8AC3E}">
        <p14:creationId xmlns:p14="http://schemas.microsoft.com/office/powerpoint/2010/main" val="1992206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Before entering the main topic, I’ll share you the description of Azure Database for PostgreSQL. Now it consists of three types of database servers, namely Single Server, Flexible Server, and Hyperscale. You know, </a:t>
            </a:r>
            <a:r>
              <a:rPr lang="en-US" sz="1800" dirty="0" err="1">
                <a:solidFill>
                  <a:srgbClr val="7F7F7F"/>
                </a:solidFill>
                <a:effectLst/>
                <a:latin typeface="Arial" panose="020B0604020202020204" pitchFamily="34" charset="0"/>
                <a:ea typeface="Arial" panose="020B0604020202020204" pitchFamily="34" charset="0"/>
                <a:cs typeface="Times New Roman" panose="02020603050405020304" pitchFamily="18" charset="0"/>
              </a:rPr>
              <a:t>Citus</a:t>
            </a: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 is used in Hyperscale. In the session, I’ll use all of them for comparison, or use Hyperscale for main environment.</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8</a:t>
            </a:fld>
            <a:endParaRPr lang="en-US"/>
          </a:p>
        </p:txBody>
      </p:sp>
    </p:spTree>
    <p:extLst>
      <p:ext uri="{BB962C8B-B14F-4D97-AF65-F5344CB8AC3E}">
        <p14:creationId xmlns:p14="http://schemas.microsoft.com/office/powerpoint/2010/main" val="371305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Let’s get started with the main topics.</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10</a:t>
            </a:fld>
            <a:endParaRPr lang="en-US"/>
          </a:p>
        </p:txBody>
      </p:sp>
    </p:spTree>
    <p:extLst>
      <p:ext uri="{BB962C8B-B14F-4D97-AF65-F5344CB8AC3E}">
        <p14:creationId xmlns:p14="http://schemas.microsoft.com/office/powerpoint/2010/main" val="3477256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rPr>
              <a:t>It is worthy understanding the default settings of the environments. All Azure PostgreSQL products support UTF-8 as the default encoding despite of the differences of operating systems. Single Server runs on Windows. Flexible Server and Hyperscale run on Linux.</a:t>
            </a:r>
            <a:endParaRPr lang="en-JP" sz="1800" dirty="0">
              <a:solidFill>
                <a:srgbClr val="7F7F7F"/>
              </a:solidFill>
              <a:effectLst/>
              <a:latin typeface="Arial" panose="020B0604020202020204" pitchFamily="34" charset="0"/>
              <a:ea typeface="Arial" panose="020B0604020202020204" pitchFamily="34" charset="0"/>
              <a:cs typeface="Times New Roman" panose="02020603050405020304" pitchFamily="18" charset="0"/>
            </a:endParaRPr>
          </a:p>
          <a:p>
            <a:endParaRPr lang="en-JP" dirty="0"/>
          </a:p>
        </p:txBody>
      </p:sp>
      <p:sp>
        <p:nvSpPr>
          <p:cNvPr id="4" name="Slide Number Placeholder 3"/>
          <p:cNvSpPr>
            <a:spLocks noGrp="1"/>
          </p:cNvSpPr>
          <p:nvPr>
            <p:ph type="sldNum" sz="quarter" idx="5"/>
          </p:nvPr>
        </p:nvSpPr>
        <p:spPr/>
        <p:txBody>
          <a:bodyPr/>
          <a:lstStyle/>
          <a:p>
            <a:fld id="{7C4A99A1-3220-054A-BC62-A4FA34014396}" type="slidenum">
              <a:rPr lang="en-US" smtClean="0"/>
              <a:t>11</a:t>
            </a:fld>
            <a:endParaRPr lang="en-US"/>
          </a:p>
        </p:txBody>
      </p:sp>
    </p:spTree>
    <p:extLst>
      <p:ext uri="{BB962C8B-B14F-4D97-AF65-F5344CB8AC3E}">
        <p14:creationId xmlns:p14="http://schemas.microsoft.com/office/powerpoint/2010/main" val="313604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08A8-2EC8-43FF-9010-A19E154FB13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DA0CC9B-B002-4C04-AEF6-158C78FCBE34}"/>
              </a:ext>
            </a:extLst>
          </p:cNvPr>
          <p:cNvSpPr>
            <a:spLocks noGrp="1"/>
          </p:cNvSpPr>
          <p:nvPr>
            <p:ph idx="1"/>
          </p:nvPr>
        </p:nvSpPr>
        <p:spPr>
          <a:xfrm>
            <a:off x="584200" y="1435503"/>
            <a:ext cx="11018520" cy="2117503"/>
          </a:xfrm>
          <a:prstGeom prst="rect">
            <a:avLst/>
          </a:prstGeom>
        </p:spPr>
        <p:txBody>
          <a:bodyPr vert="horz" wrap="square" lIns="0" tIns="0" rIns="0" bIns="0" rtlCol="0">
            <a:spAutoFit/>
          </a:bodyPr>
          <a:lstStyle>
            <a:lvl1pPr>
              <a:defRPr sz="3200" b="1"/>
            </a:lvl1pPr>
            <a:lvl2pPr>
              <a:defRPr sz="2800"/>
            </a:lvl2pPr>
            <a:lvl3pPr>
              <a:defRPr sz="2400"/>
            </a:lvl3pPr>
            <a:lvl4pPr>
              <a:defRPr sz="20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8853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12396-411F-4812-A177-1DFE9357C6E0}"/>
              </a:ext>
            </a:extLst>
          </p:cNvPr>
          <p:cNvSpPr/>
          <p:nvPr userDrawn="1"/>
        </p:nvSpPr>
        <p:spPr>
          <a:xfrm>
            <a:off x="0" y="0"/>
            <a:ext cx="12192000" cy="6858000"/>
          </a:xfrm>
          <a:prstGeom prst="rect">
            <a:avLst/>
          </a:prstGeom>
          <a:gradFill flip="none" rotWithShape="1">
            <a:gsLst>
              <a:gs pos="0">
                <a:srgbClr val="5F17A9"/>
              </a:gs>
              <a:gs pos="33000">
                <a:srgbClr val="8626AB"/>
              </a:gs>
              <a:gs pos="74000">
                <a:srgbClr val="B737AD"/>
              </a:gs>
              <a:gs pos="100000">
                <a:srgbClr val="F14CA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4780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12396-411F-4812-A177-1DFE9357C6E0}"/>
              </a:ext>
            </a:extLst>
          </p:cNvPr>
          <p:cNvSpPr/>
          <p:nvPr userDrawn="1"/>
        </p:nvSpPr>
        <p:spPr>
          <a:xfrm>
            <a:off x="0" y="0"/>
            <a:ext cx="12192000" cy="6858000"/>
          </a:xfrm>
          <a:prstGeom prst="rect">
            <a:avLst/>
          </a:prstGeom>
          <a:gradFill flip="none" rotWithShape="1">
            <a:gsLst>
              <a:gs pos="0">
                <a:srgbClr val="5F17A9"/>
              </a:gs>
              <a:gs pos="33000">
                <a:srgbClr val="8626AB"/>
              </a:gs>
              <a:gs pos="74000">
                <a:srgbClr val="B737AD"/>
              </a:gs>
              <a:gs pos="100000">
                <a:srgbClr val="F14CA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descr="Blank for captions/subtitles">
            <a:extLst>
              <a:ext uri="{FF2B5EF4-FFF2-40B4-BE49-F238E27FC236}">
                <a16:creationId xmlns:a16="http://schemas.microsoft.com/office/drawing/2014/main" id="{044C58EE-8C21-E019-757E-BA3DB5EBFCF3}"/>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266813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8EC197-23BA-48B9-857C-62944EA1347C}"/>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4E5C3369-8FE5-4798-9A7C-D7514B7446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659" t="-32025" r="-11003" b="67595"/>
          <a:stretch/>
        </p:blipFill>
        <p:spPr>
          <a:xfrm>
            <a:off x="1" y="622130"/>
            <a:ext cx="12192000" cy="6235870"/>
          </a:xfrm>
          <a:prstGeom prst="rect">
            <a:avLst/>
          </a:prstGeom>
        </p:spPr>
      </p:pic>
      <p:pic>
        <p:nvPicPr>
          <p:cNvPr id="5" name="Picture 4" descr="Logo&#10;&#10;Description automatically generated">
            <a:extLst>
              <a:ext uri="{FF2B5EF4-FFF2-40B4-BE49-F238E27FC236}">
                <a16:creationId xmlns:a16="http://schemas.microsoft.com/office/drawing/2014/main" id="{4620BE6F-2645-40B0-93A7-5391666FB4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18" b="56947"/>
          <a:stretch/>
        </p:blipFill>
        <p:spPr>
          <a:xfrm>
            <a:off x="0" y="2406316"/>
            <a:ext cx="6590106" cy="4451684"/>
          </a:xfrm>
          <a:prstGeom prst="rect">
            <a:avLst/>
          </a:prstGeom>
        </p:spPr>
      </p:pic>
    </p:spTree>
    <p:extLst>
      <p:ext uri="{BB962C8B-B14F-4D97-AF65-F5344CB8AC3E}">
        <p14:creationId xmlns:p14="http://schemas.microsoft.com/office/powerpoint/2010/main" val="3520171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8EC197-23BA-48B9-857C-62944EA1347C}"/>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4E5C3369-8FE5-4798-9A7C-D7514B7446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659" t="-32025" r="-11003" b="67595"/>
          <a:stretch/>
        </p:blipFill>
        <p:spPr>
          <a:xfrm>
            <a:off x="1" y="622130"/>
            <a:ext cx="12192000" cy="6235870"/>
          </a:xfrm>
          <a:prstGeom prst="rect">
            <a:avLst/>
          </a:prstGeom>
        </p:spPr>
      </p:pic>
      <p:pic>
        <p:nvPicPr>
          <p:cNvPr id="5" name="Picture 4" descr="Logo&#10;&#10;Description automatically generated">
            <a:extLst>
              <a:ext uri="{FF2B5EF4-FFF2-40B4-BE49-F238E27FC236}">
                <a16:creationId xmlns:a16="http://schemas.microsoft.com/office/drawing/2014/main" id="{4620BE6F-2645-40B0-93A7-5391666FB4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18" b="56947"/>
          <a:stretch/>
        </p:blipFill>
        <p:spPr>
          <a:xfrm>
            <a:off x="0" y="2406316"/>
            <a:ext cx="6590106" cy="4451684"/>
          </a:xfrm>
          <a:prstGeom prst="rect">
            <a:avLst/>
          </a:prstGeom>
        </p:spPr>
      </p:pic>
      <p:sp>
        <p:nvSpPr>
          <p:cNvPr id="2" name="Rectangle 1" descr="Blank for captions/subtitles">
            <a:extLst>
              <a:ext uri="{FF2B5EF4-FFF2-40B4-BE49-F238E27FC236}">
                <a16:creationId xmlns:a16="http://schemas.microsoft.com/office/drawing/2014/main" id="{715AA4A7-8FBB-6A2D-2B35-B898CC3796C7}"/>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216841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c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892E8-8BB4-42FE-AE1A-AD9CB7DCFF70}"/>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F5A99237-9292-4D29-B77C-97B20D3863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44" t="-29737" r="42243" b="65307"/>
          <a:stretch/>
        </p:blipFill>
        <p:spPr>
          <a:xfrm>
            <a:off x="4531987" y="622130"/>
            <a:ext cx="7660013" cy="6235870"/>
          </a:xfrm>
          <a:prstGeom prst="rect">
            <a:avLst/>
          </a:prstGeom>
        </p:spPr>
      </p:pic>
    </p:spTree>
    <p:extLst>
      <p:ext uri="{BB962C8B-B14F-4D97-AF65-F5344CB8AC3E}">
        <p14:creationId xmlns:p14="http://schemas.microsoft.com/office/powerpoint/2010/main" val="2911979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Sc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892E8-8BB4-42FE-AE1A-AD9CB7DCFF70}"/>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F5A99237-9292-4D29-B77C-97B20D3863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44" t="-29737" r="42243" b="65307"/>
          <a:stretch/>
        </p:blipFill>
        <p:spPr>
          <a:xfrm>
            <a:off x="4531987" y="622130"/>
            <a:ext cx="7660013" cy="6235870"/>
          </a:xfrm>
          <a:prstGeom prst="rect">
            <a:avLst/>
          </a:prstGeom>
        </p:spPr>
      </p:pic>
      <p:sp>
        <p:nvSpPr>
          <p:cNvPr id="5" name="Rectangle 4" descr="Blank for captions/subtitles">
            <a:extLst>
              <a:ext uri="{FF2B5EF4-FFF2-40B4-BE49-F238E27FC236}">
                <a16:creationId xmlns:a16="http://schemas.microsoft.com/office/drawing/2014/main" id="{805FE45E-7C94-A989-B407-F86469F1DBEB}"/>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6441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Sc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892E8-8BB4-42FE-AE1A-AD9CB7DCFF70}"/>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E73C85D-ED9F-4E48-882B-1A73033127E2}"/>
              </a:ext>
            </a:extLst>
          </p:cNvPr>
          <p:cNvSpPr/>
          <p:nvPr userDrawn="1"/>
        </p:nvSpPr>
        <p:spPr bwMode="auto">
          <a:xfrm rot="2034776">
            <a:off x="2074322" y="739146"/>
            <a:ext cx="10397372" cy="8289351"/>
          </a:xfrm>
          <a:custGeom>
            <a:avLst/>
            <a:gdLst>
              <a:gd name="connsiteX0" fmla="*/ 383852 w 7755231"/>
              <a:gd name="connsiteY0" fmla="*/ 3626886 h 6182892"/>
              <a:gd name="connsiteX1" fmla="*/ 4072992 w 7755231"/>
              <a:gd name="connsiteY1" fmla="*/ 1993520 h 6182892"/>
              <a:gd name="connsiteX2" fmla="*/ 6120224 w 7755231"/>
              <a:gd name="connsiteY2" fmla="*/ 158027 h 6182892"/>
              <a:gd name="connsiteX3" fmla="*/ 6231872 w 7755231"/>
              <a:gd name="connsiteY3" fmla="*/ 0 h 6182892"/>
              <a:gd name="connsiteX4" fmla="*/ 7755231 w 7755231"/>
              <a:gd name="connsiteY4" fmla="*/ 2265892 h 6182892"/>
              <a:gd name="connsiteX5" fmla="*/ 6448326 w 7755231"/>
              <a:gd name="connsiteY5" fmla="*/ 3144524 h 6182892"/>
              <a:gd name="connsiteX6" fmla="*/ 1928962 w 7755231"/>
              <a:gd name="connsiteY6" fmla="*/ 6182892 h 6182892"/>
              <a:gd name="connsiteX7" fmla="*/ 1640766 w 7755231"/>
              <a:gd name="connsiteY7" fmla="*/ 6066400 h 6182892"/>
              <a:gd name="connsiteX8" fmla="*/ 1233 w 7755231"/>
              <a:gd name="connsiteY8" fmla="*/ 4396987 h 6182892"/>
              <a:gd name="connsiteX9" fmla="*/ 383852 w 7755231"/>
              <a:gd name="connsiteY9" fmla="*/ 3626886 h 618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55231" h="6182892">
                <a:moveTo>
                  <a:pt x="383852" y="3626886"/>
                </a:moveTo>
                <a:cubicBezTo>
                  <a:pt x="973423" y="3236301"/>
                  <a:pt x="2230379" y="3061043"/>
                  <a:pt x="4072992" y="1993520"/>
                </a:cubicBezTo>
                <a:cubicBezTo>
                  <a:pt x="5078054" y="1411235"/>
                  <a:pt x="5698985" y="729782"/>
                  <a:pt x="6120224" y="158027"/>
                </a:cubicBezTo>
                <a:lnTo>
                  <a:pt x="6231872" y="0"/>
                </a:lnTo>
                <a:lnTo>
                  <a:pt x="7755231" y="2265892"/>
                </a:lnTo>
                <a:lnTo>
                  <a:pt x="6448326" y="3144524"/>
                </a:lnTo>
                <a:lnTo>
                  <a:pt x="1928962" y="6182892"/>
                </a:lnTo>
                <a:lnTo>
                  <a:pt x="1640766" y="6066400"/>
                </a:lnTo>
                <a:cubicBezTo>
                  <a:pt x="806440" y="5699749"/>
                  <a:pt x="117475" y="5148698"/>
                  <a:pt x="1233" y="4396987"/>
                </a:cubicBezTo>
                <a:cubicBezTo>
                  <a:pt x="-14233" y="4026452"/>
                  <a:pt x="115864" y="3804425"/>
                  <a:pt x="383852" y="3626886"/>
                </a:cubicBezTo>
                <a:close/>
              </a:path>
            </a:pathLst>
          </a:custGeom>
          <a:gradFill flip="none" rotWithShape="1">
            <a:gsLst>
              <a:gs pos="11000">
                <a:srgbClr val="5E17A9">
                  <a:alpha val="17000"/>
                </a:srgbClr>
              </a:gs>
              <a:gs pos="61000">
                <a:srgbClr val="AC33AC">
                  <a:alpha val="25000"/>
                </a:srgbClr>
              </a:gs>
              <a:gs pos="100000">
                <a:srgbClr val="FB5BA4">
                  <a:alpha val="17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Freeform: Shape 20">
            <a:extLst>
              <a:ext uri="{FF2B5EF4-FFF2-40B4-BE49-F238E27FC236}">
                <a16:creationId xmlns:a16="http://schemas.microsoft.com/office/drawing/2014/main" id="{72A25BE0-45D7-4486-A146-C37CA5CE1832}"/>
              </a:ext>
            </a:extLst>
          </p:cNvPr>
          <p:cNvSpPr/>
          <p:nvPr userDrawn="1"/>
        </p:nvSpPr>
        <p:spPr bwMode="auto">
          <a:xfrm rot="2339575">
            <a:off x="4088565" y="-1343899"/>
            <a:ext cx="10589964" cy="6559027"/>
          </a:xfrm>
          <a:custGeom>
            <a:avLst/>
            <a:gdLst>
              <a:gd name="connsiteX0" fmla="*/ 0 w 7898882"/>
              <a:gd name="connsiteY0" fmla="*/ 3786112 h 4892272"/>
              <a:gd name="connsiteX1" fmla="*/ 3452669 w 7898882"/>
              <a:gd name="connsiteY1" fmla="*/ 990903 h 4892272"/>
              <a:gd name="connsiteX2" fmla="*/ 4676641 w 7898882"/>
              <a:gd name="connsiteY2" fmla="*/ 0 h 4892272"/>
              <a:gd name="connsiteX3" fmla="*/ 7898882 w 7898882"/>
              <a:gd name="connsiteY3" fmla="*/ 3980143 h 4892272"/>
              <a:gd name="connsiteX4" fmla="*/ 6878186 w 7898882"/>
              <a:gd name="connsiteY4" fmla="*/ 4806477 h 4892272"/>
              <a:gd name="connsiteX5" fmla="*/ 6822428 w 7898882"/>
              <a:gd name="connsiteY5" fmla="*/ 4812395 h 4892272"/>
              <a:gd name="connsiteX6" fmla="*/ 4247570 w 7898882"/>
              <a:gd name="connsiteY6" fmla="*/ 4892272 h 4892272"/>
              <a:gd name="connsiteX7" fmla="*/ 145421 w 7898882"/>
              <a:gd name="connsiteY7" fmla="*/ 3866381 h 489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8882" h="4892272">
                <a:moveTo>
                  <a:pt x="0" y="3786112"/>
                </a:moveTo>
                <a:lnTo>
                  <a:pt x="3452669" y="990903"/>
                </a:lnTo>
                <a:lnTo>
                  <a:pt x="4676641" y="0"/>
                </a:lnTo>
                <a:lnTo>
                  <a:pt x="7898882" y="3980143"/>
                </a:lnTo>
                <a:lnTo>
                  <a:pt x="6878186" y="4806477"/>
                </a:lnTo>
                <a:lnTo>
                  <a:pt x="6822428" y="4812395"/>
                </a:lnTo>
                <a:cubicBezTo>
                  <a:pt x="6018051" y="4880668"/>
                  <a:pt x="5143030" y="4892272"/>
                  <a:pt x="4247570" y="4892272"/>
                </a:cubicBezTo>
                <a:cubicBezTo>
                  <a:pt x="2680517" y="4892272"/>
                  <a:pt x="1253769" y="4455104"/>
                  <a:pt x="145421" y="3866381"/>
                </a:cubicBezTo>
                <a:close/>
              </a:path>
            </a:pathLst>
          </a:custGeom>
          <a:gradFill flip="none" rotWithShape="1">
            <a:gsLst>
              <a:gs pos="11000">
                <a:srgbClr val="5E17A9">
                  <a:alpha val="22000"/>
                </a:srgbClr>
              </a:gs>
              <a:gs pos="61000">
                <a:srgbClr val="AC33AC">
                  <a:alpha val="30000"/>
                </a:srgbClr>
              </a:gs>
              <a:gs pos="100000">
                <a:srgbClr val="FB5BA4">
                  <a:alpha val="18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Freeform: Shape 18">
            <a:extLst>
              <a:ext uri="{FF2B5EF4-FFF2-40B4-BE49-F238E27FC236}">
                <a16:creationId xmlns:a16="http://schemas.microsoft.com/office/drawing/2014/main" id="{4B266AB7-F142-4A24-8E01-D8EA0D867BF7}"/>
              </a:ext>
            </a:extLst>
          </p:cNvPr>
          <p:cNvSpPr/>
          <p:nvPr userDrawn="1"/>
        </p:nvSpPr>
        <p:spPr bwMode="auto">
          <a:xfrm rot="1827808">
            <a:off x="3532929" y="-1413319"/>
            <a:ext cx="10855920" cy="6176098"/>
          </a:xfrm>
          <a:custGeom>
            <a:avLst/>
            <a:gdLst>
              <a:gd name="connsiteX0" fmla="*/ 0 w 8097254"/>
              <a:gd name="connsiteY0" fmla="*/ 3235600 h 4606651"/>
              <a:gd name="connsiteX1" fmla="*/ 4143574 w 8097254"/>
              <a:gd name="connsiteY1" fmla="*/ 798406 h 4606651"/>
              <a:gd name="connsiteX2" fmla="*/ 5500977 w 8097254"/>
              <a:gd name="connsiteY2" fmla="*/ 0 h 4606651"/>
              <a:gd name="connsiteX3" fmla="*/ 8097254 w 8097254"/>
              <a:gd name="connsiteY3" fmla="*/ 4414037 h 4606651"/>
              <a:gd name="connsiteX4" fmla="*/ 7769782 w 8097254"/>
              <a:gd name="connsiteY4" fmla="*/ 4606651 h 4606651"/>
              <a:gd name="connsiteX5" fmla="*/ 7693547 w 8097254"/>
              <a:gd name="connsiteY5" fmla="*/ 4603983 h 4606651"/>
              <a:gd name="connsiteX6" fmla="*/ 4588280 w 8097254"/>
              <a:gd name="connsiteY6" fmla="*/ 4353263 h 4606651"/>
              <a:gd name="connsiteX7" fmla="*/ 179778 w 8097254"/>
              <a:gd name="connsiteY7" fmla="*/ 3312659 h 4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7254" h="4606651">
                <a:moveTo>
                  <a:pt x="0" y="3235600"/>
                </a:moveTo>
                <a:lnTo>
                  <a:pt x="4143574" y="798406"/>
                </a:lnTo>
                <a:lnTo>
                  <a:pt x="5500977" y="0"/>
                </a:lnTo>
                <a:lnTo>
                  <a:pt x="8097254" y="4414037"/>
                </a:lnTo>
                <a:lnTo>
                  <a:pt x="7769782" y="4606651"/>
                </a:lnTo>
                <a:lnTo>
                  <a:pt x="7693547" y="4603983"/>
                </a:lnTo>
                <a:cubicBezTo>
                  <a:pt x="6494422" y="4544601"/>
                  <a:pt x="5353093" y="4409743"/>
                  <a:pt x="4588280" y="4353263"/>
                </a:cubicBezTo>
                <a:cubicBezTo>
                  <a:pt x="3364580" y="4262895"/>
                  <a:pt x="1555714" y="3879005"/>
                  <a:pt x="179778" y="3312659"/>
                </a:cubicBezTo>
                <a:close/>
              </a:path>
            </a:pathLst>
          </a:custGeom>
          <a:gradFill flip="none" rotWithShape="1">
            <a:gsLst>
              <a:gs pos="0">
                <a:srgbClr val="6A19F1">
                  <a:alpha val="9000"/>
                </a:srgbClr>
              </a:gs>
              <a:gs pos="50000">
                <a:srgbClr val="C2307D">
                  <a:alpha val="24000"/>
                </a:srgbClr>
              </a:gs>
              <a:gs pos="100000">
                <a:srgbClr val="D63574">
                  <a:alpha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3991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Sc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892E8-8BB4-42FE-AE1A-AD9CB7DCFF70}"/>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E73C85D-ED9F-4E48-882B-1A73033127E2}"/>
              </a:ext>
            </a:extLst>
          </p:cNvPr>
          <p:cNvSpPr/>
          <p:nvPr userDrawn="1"/>
        </p:nvSpPr>
        <p:spPr bwMode="auto">
          <a:xfrm rot="2034776">
            <a:off x="2074322" y="739146"/>
            <a:ext cx="10397372" cy="8289351"/>
          </a:xfrm>
          <a:custGeom>
            <a:avLst/>
            <a:gdLst>
              <a:gd name="connsiteX0" fmla="*/ 383852 w 7755231"/>
              <a:gd name="connsiteY0" fmla="*/ 3626886 h 6182892"/>
              <a:gd name="connsiteX1" fmla="*/ 4072992 w 7755231"/>
              <a:gd name="connsiteY1" fmla="*/ 1993520 h 6182892"/>
              <a:gd name="connsiteX2" fmla="*/ 6120224 w 7755231"/>
              <a:gd name="connsiteY2" fmla="*/ 158027 h 6182892"/>
              <a:gd name="connsiteX3" fmla="*/ 6231872 w 7755231"/>
              <a:gd name="connsiteY3" fmla="*/ 0 h 6182892"/>
              <a:gd name="connsiteX4" fmla="*/ 7755231 w 7755231"/>
              <a:gd name="connsiteY4" fmla="*/ 2265892 h 6182892"/>
              <a:gd name="connsiteX5" fmla="*/ 6448326 w 7755231"/>
              <a:gd name="connsiteY5" fmla="*/ 3144524 h 6182892"/>
              <a:gd name="connsiteX6" fmla="*/ 1928962 w 7755231"/>
              <a:gd name="connsiteY6" fmla="*/ 6182892 h 6182892"/>
              <a:gd name="connsiteX7" fmla="*/ 1640766 w 7755231"/>
              <a:gd name="connsiteY7" fmla="*/ 6066400 h 6182892"/>
              <a:gd name="connsiteX8" fmla="*/ 1233 w 7755231"/>
              <a:gd name="connsiteY8" fmla="*/ 4396987 h 6182892"/>
              <a:gd name="connsiteX9" fmla="*/ 383852 w 7755231"/>
              <a:gd name="connsiteY9" fmla="*/ 3626886 h 618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55231" h="6182892">
                <a:moveTo>
                  <a:pt x="383852" y="3626886"/>
                </a:moveTo>
                <a:cubicBezTo>
                  <a:pt x="973423" y="3236301"/>
                  <a:pt x="2230379" y="3061043"/>
                  <a:pt x="4072992" y="1993520"/>
                </a:cubicBezTo>
                <a:cubicBezTo>
                  <a:pt x="5078054" y="1411235"/>
                  <a:pt x="5698985" y="729782"/>
                  <a:pt x="6120224" y="158027"/>
                </a:cubicBezTo>
                <a:lnTo>
                  <a:pt x="6231872" y="0"/>
                </a:lnTo>
                <a:lnTo>
                  <a:pt x="7755231" y="2265892"/>
                </a:lnTo>
                <a:lnTo>
                  <a:pt x="6448326" y="3144524"/>
                </a:lnTo>
                <a:lnTo>
                  <a:pt x="1928962" y="6182892"/>
                </a:lnTo>
                <a:lnTo>
                  <a:pt x="1640766" y="6066400"/>
                </a:lnTo>
                <a:cubicBezTo>
                  <a:pt x="806440" y="5699749"/>
                  <a:pt x="117475" y="5148698"/>
                  <a:pt x="1233" y="4396987"/>
                </a:cubicBezTo>
                <a:cubicBezTo>
                  <a:pt x="-14233" y="4026452"/>
                  <a:pt x="115864" y="3804425"/>
                  <a:pt x="383852" y="3626886"/>
                </a:cubicBezTo>
                <a:close/>
              </a:path>
            </a:pathLst>
          </a:custGeom>
          <a:gradFill flip="none" rotWithShape="1">
            <a:gsLst>
              <a:gs pos="11000">
                <a:srgbClr val="5E17A9">
                  <a:alpha val="17000"/>
                </a:srgbClr>
              </a:gs>
              <a:gs pos="61000">
                <a:srgbClr val="AC33AC">
                  <a:alpha val="25000"/>
                </a:srgbClr>
              </a:gs>
              <a:gs pos="100000">
                <a:srgbClr val="FB5BA4">
                  <a:alpha val="17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Freeform: Shape 20">
            <a:extLst>
              <a:ext uri="{FF2B5EF4-FFF2-40B4-BE49-F238E27FC236}">
                <a16:creationId xmlns:a16="http://schemas.microsoft.com/office/drawing/2014/main" id="{72A25BE0-45D7-4486-A146-C37CA5CE1832}"/>
              </a:ext>
            </a:extLst>
          </p:cNvPr>
          <p:cNvSpPr/>
          <p:nvPr userDrawn="1"/>
        </p:nvSpPr>
        <p:spPr bwMode="auto">
          <a:xfrm rot="2339575">
            <a:off x="4088565" y="-1343899"/>
            <a:ext cx="10589964" cy="6559027"/>
          </a:xfrm>
          <a:custGeom>
            <a:avLst/>
            <a:gdLst>
              <a:gd name="connsiteX0" fmla="*/ 0 w 7898882"/>
              <a:gd name="connsiteY0" fmla="*/ 3786112 h 4892272"/>
              <a:gd name="connsiteX1" fmla="*/ 3452669 w 7898882"/>
              <a:gd name="connsiteY1" fmla="*/ 990903 h 4892272"/>
              <a:gd name="connsiteX2" fmla="*/ 4676641 w 7898882"/>
              <a:gd name="connsiteY2" fmla="*/ 0 h 4892272"/>
              <a:gd name="connsiteX3" fmla="*/ 7898882 w 7898882"/>
              <a:gd name="connsiteY3" fmla="*/ 3980143 h 4892272"/>
              <a:gd name="connsiteX4" fmla="*/ 6878186 w 7898882"/>
              <a:gd name="connsiteY4" fmla="*/ 4806477 h 4892272"/>
              <a:gd name="connsiteX5" fmla="*/ 6822428 w 7898882"/>
              <a:gd name="connsiteY5" fmla="*/ 4812395 h 4892272"/>
              <a:gd name="connsiteX6" fmla="*/ 4247570 w 7898882"/>
              <a:gd name="connsiteY6" fmla="*/ 4892272 h 4892272"/>
              <a:gd name="connsiteX7" fmla="*/ 145421 w 7898882"/>
              <a:gd name="connsiteY7" fmla="*/ 3866381 h 489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8882" h="4892272">
                <a:moveTo>
                  <a:pt x="0" y="3786112"/>
                </a:moveTo>
                <a:lnTo>
                  <a:pt x="3452669" y="990903"/>
                </a:lnTo>
                <a:lnTo>
                  <a:pt x="4676641" y="0"/>
                </a:lnTo>
                <a:lnTo>
                  <a:pt x="7898882" y="3980143"/>
                </a:lnTo>
                <a:lnTo>
                  <a:pt x="6878186" y="4806477"/>
                </a:lnTo>
                <a:lnTo>
                  <a:pt x="6822428" y="4812395"/>
                </a:lnTo>
                <a:cubicBezTo>
                  <a:pt x="6018051" y="4880668"/>
                  <a:pt x="5143030" y="4892272"/>
                  <a:pt x="4247570" y="4892272"/>
                </a:cubicBezTo>
                <a:cubicBezTo>
                  <a:pt x="2680517" y="4892272"/>
                  <a:pt x="1253769" y="4455104"/>
                  <a:pt x="145421" y="3866381"/>
                </a:cubicBezTo>
                <a:close/>
              </a:path>
            </a:pathLst>
          </a:custGeom>
          <a:gradFill flip="none" rotWithShape="1">
            <a:gsLst>
              <a:gs pos="11000">
                <a:srgbClr val="5E17A9">
                  <a:alpha val="22000"/>
                </a:srgbClr>
              </a:gs>
              <a:gs pos="61000">
                <a:srgbClr val="AC33AC">
                  <a:alpha val="30000"/>
                </a:srgbClr>
              </a:gs>
              <a:gs pos="100000">
                <a:srgbClr val="FB5BA4">
                  <a:alpha val="18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Freeform: Shape 18">
            <a:extLst>
              <a:ext uri="{FF2B5EF4-FFF2-40B4-BE49-F238E27FC236}">
                <a16:creationId xmlns:a16="http://schemas.microsoft.com/office/drawing/2014/main" id="{4B266AB7-F142-4A24-8E01-D8EA0D867BF7}"/>
              </a:ext>
            </a:extLst>
          </p:cNvPr>
          <p:cNvSpPr/>
          <p:nvPr userDrawn="1"/>
        </p:nvSpPr>
        <p:spPr bwMode="auto">
          <a:xfrm rot="1827808">
            <a:off x="3532929" y="-1413319"/>
            <a:ext cx="10855920" cy="6176098"/>
          </a:xfrm>
          <a:custGeom>
            <a:avLst/>
            <a:gdLst>
              <a:gd name="connsiteX0" fmla="*/ 0 w 8097254"/>
              <a:gd name="connsiteY0" fmla="*/ 3235600 h 4606651"/>
              <a:gd name="connsiteX1" fmla="*/ 4143574 w 8097254"/>
              <a:gd name="connsiteY1" fmla="*/ 798406 h 4606651"/>
              <a:gd name="connsiteX2" fmla="*/ 5500977 w 8097254"/>
              <a:gd name="connsiteY2" fmla="*/ 0 h 4606651"/>
              <a:gd name="connsiteX3" fmla="*/ 8097254 w 8097254"/>
              <a:gd name="connsiteY3" fmla="*/ 4414037 h 4606651"/>
              <a:gd name="connsiteX4" fmla="*/ 7769782 w 8097254"/>
              <a:gd name="connsiteY4" fmla="*/ 4606651 h 4606651"/>
              <a:gd name="connsiteX5" fmla="*/ 7693547 w 8097254"/>
              <a:gd name="connsiteY5" fmla="*/ 4603983 h 4606651"/>
              <a:gd name="connsiteX6" fmla="*/ 4588280 w 8097254"/>
              <a:gd name="connsiteY6" fmla="*/ 4353263 h 4606651"/>
              <a:gd name="connsiteX7" fmla="*/ 179778 w 8097254"/>
              <a:gd name="connsiteY7" fmla="*/ 3312659 h 4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7254" h="4606651">
                <a:moveTo>
                  <a:pt x="0" y="3235600"/>
                </a:moveTo>
                <a:lnTo>
                  <a:pt x="4143574" y="798406"/>
                </a:lnTo>
                <a:lnTo>
                  <a:pt x="5500977" y="0"/>
                </a:lnTo>
                <a:lnTo>
                  <a:pt x="8097254" y="4414037"/>
                </a:lnTo>
                <a:lnTo>
                  <a:pt x="7769782" y="4606651"/>
                </a:lnTo>
                <a:lnTo>
                  <a:pt x="7693547" y="4603983"/>
                </a:lnTo>
                <a:cubicBezTo>
                  <a:pt x="6494422" y="4544601"/>
                  <a:pt x="5353093" y="4409743"/>
                  <a:pt x="4588280" y="4353263"/>
                </a:cubicBezTo>
                <a:cubicBezTo>
                  <a:pt x="3364580" y="4262895"/>
                  <a:pt x="1555714" y="3879005"/>
                  <a:pt x="179778" y="3312659"/>
                </a:cubicBezTo>
                <a:close/>
              </a:path>
            </a:pathLst>
          </a:custGeom>
          <a:gradFill flip="none" rotWithShape="1">
            <a:gsLst>
              <a:gs pos="0">
                <a:srgbClr val="6A19F1">
                  <a:alpha val="9000"/>
                </a:srgbClr>
              </a:gs>
              <a:gs pos="50000">
                <a:srgbClr val="C2307D">
                  <a:alpha val="24000"/>
                </a:srgbClr>
              </a:gs>
              <a:gs pos="100000">
                <a:srgbClr val="D63574">
                  <a:alpha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descr="Blank for captions/subtitles">
            <a:extLst>
              <a:ext uri="{FF2B5EF4-FFF2-40B4-BE49-F238E27FC236}">
                <a16:creationId xmlns:a16="http://schemas.microsoft.com/office/drawing/2014/main" id="{1D6B8137-1BA6-DD8E-8CD1-016BA733897B}"/>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7854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BAC6BA-F2A7-435D-BF90-AEB18CC47316}"/>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39282BE9-63EA-4A64-946D-8D565A7E68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751" r="32275" b="35585"/>
          <a:stretch/>
        </p:blipFill>
        <p:spPr>
          <a:xfrm>
            <a:off x="2218875" y="1"/>
            <a:ext cx="9973125" cy="6857999"/>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20515598-C382-4541-B70D-264418CEE1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5129" y="875898"/>
            <a:ext cx="9816059" cy="5339936"/>
          </a:xfrm>
          <a:prstGeom prst="rect">
            <a:avLst/>
          </a:prstGeom>
        </p:spPr>
      </p:pic>
    </p:spTree>
    <p:extLst>
      <p:ext uri="{BB962C8B-B14F-4D97-AF65-F5344CB8AC3E}">
        <p14:creationId xmlns:p14="http://schemas.microsoft.com/office/powerpoint/2010/main" val="15703545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BAC6BA-F2A7-435D-BF90-AEB18CC47316}"/>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39282BE9-63EA-4A64-946D-8D565A7E68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751" r="32275" b="35585"/>
          <a:stretch/>
        </p:blipFill>
        <p:spPr>
          <a:xfrm>
            <a:off x="2218875" y="1"/>
            <a:ext cx="9973125" cy="6857999"/>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20515598-C382-4541-B70D-264418CEE1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5129" y="875898"/>
            <a:ext cx="9816059" cy="5339936"/>
          </a:xfrm>
          <a:prstGeom prst="rect">
            <a:avLst/>
          </a:prstGeom>
        </p:spPr>
      </p:pic>
      <p:sp>
        <p:nvSpPr>
          <p:cNvPr id="2" name="Rectangle 1" descr="Blank for captions/subtitles">
            <a:extLst>
              <a:ext uri="{FF2B5EF4-FFF2-40B4-BE49-F238E27FC236}">
                <a16:creationId xmlns:a16="http://schemas.microsoft.com/office/drawing/2014/main" id="{3812AAEB-E9B2-174A-67C8-35E28F13C783}"/>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81033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08A8-2EC8-43FF-9010-A19E154FB13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DA0CC9B-B002-4C04-AEF6-158C78FCBE34}"/>
              </a:ext>
            </a:extLst>
          </p:cNvPr>
          <p:cNvSpPr>
            <a:spLocks noGrp="1"/>
          </p:cNvSpPr>
          <p:nvPr>
            <p:ph idx="1"/>
          </p:nvPr>
        </p:nvSpPr>
        <p:spPr>
          <a:xfrm>
            <a:off x="584200" y="1435503"/>
            <a:ext cx="11018520" cy="2117503"/>
          </a:xfrm>
          <a:prstGeom prst="rect">
            <a:avLst/>
          </a:prstGeom>
        </p:spPr>
        <p:txBody>
          <a:bodyPr vert="horz" wrap="square" lIns="0" tIns="0" rIns="0" bIns="0" rtlCol="0">
            <a:spAutoFit/>
          </a:bodyPr>
          <a:lstStyle>
            <a:lvl1pPr>
              <a:defRPr sz="3200" b="1"/>
            </a:lvl1pPr>
            <a:lvl2pPr>
              <a:defRPr sz="2800"/>
            </a:lvl2pPr>
            <a:lvl3pPr>
              <a:defRPr sz="2400"/>
            </a:lvl3pPr>
            <a:lvl4pPr>
              <a:defRPr sz="20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descr="Blank for captions/subtitles">
            <a:extLst>
              <a:ext uri="{FF2B5EF4-FFF2-40B4-BE49-F238E27FC236}">
                <a16:creationId xmlns:a16="http://schemas.microsoft.com/office/drawing/2014/main" id="{C252ADAC-AE9A-9EA4-E283-6741F05BC821}"/>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135484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3556A316-9771-4948-B71B-2B6745AFEB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65282" y="0"/>
            <a:ext cx="8026718" cy="6858000"/>
          </a:xfrm>
          <a:prstGeom prst="rect">
            <a:avLst/>
          </a:prstGeom>
        </p:spPr>
      </p:pic>
    </p:spTree>
    <p:extLst>
      <p:ext uri="{BB962C8B-B14F-4D97-AF65-F5344CB8AC3E}">
        <p14:creationId xmlns:p14="http://schemas.microsoft.com/office/powerpoint/2010/main" val="41973775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3556A316-9771-4948-B71B-2B6745AFEB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65282" y="0"/>
            <a:ext cx="8026718" cy="6858000"/>
          </a:xfrm>
          <a:prstGeom prst="rect">
            <a:avLst/>
          </a:prstGeom>
        </p:spPr>
      </p:pic>
      <p:sp>
        <p:nvSpPr>
          <p:cNvPr id="2" name="Rectangle 1" descr="Blank for captions/subtitles">
            <a:extLst>
              <a:ext uri="{FF2B5EF4-FFF2-40B4-BE49-F238E27FC236}">
                <a16:creationId xmlns:a16="http://schemas.microsoft.com/office/drawing/2014/main" id="{6B97BDC1-9F5F-A2FC-EBFB-AD248D9397BD}"/>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1405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76270F60-BCFA-4386-94FF-6DF3FC5C8A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69" t="15625" r="-13163" b="28710"/>
          <a:stretch/>
        </p:blipFill>
        <p:spPr>
          <a:xfrm>
            <a:off x="1" y="1"/>
            <a:ext cx="12192000" cy="6857999"/>
          </a:xfrm>
          <a:prstGeom prst="rect">
            <a:avLst/>
          </a:prstGeom>
        </p:spPr>
      </p:pic>
    </p:spTree>
    <p:extLst>
      <p:ext uri="{BB962C8B-B14F-4D97-AF65-F5344CB8AC3E}">
        <p14:creationId xmlns:p14="http://schemas.microsoft.com/office/powerpoint/2010/main" val="40452161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76270F60-BCFA-4386-94FF-6DF3FC5C8A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69" t="15625" r="-13163" b="28710"/>
          <a:stretch/>
        </p:blipFill>
        <p:spPr>
          <a:xfrm>
            <a:off x="1" y="1"/>
            <a:ext cx="12192000" cy="6857999"/>
          </a:xfrm>
          <a:prstGeom prst="rect">
            <a:avLst/>
          </a:prstGeom>
        </p:spPr>
      </p:pic>
      <p:sp>
        <p:nvSpPr>
          <p:cNvPr id="2" name="Rectangle 1" descr="Blank for captions/subtitles">
            <a:extLst>
              <a:ext uri="{FF2B5EF4-FFF2-40B4-BE49-F238E27FC236}">
                <a16:creationId xmlns:a16="http://schemas.microsoft.com/office/drawing/2014/main" id="{4DF6F3AF-2953-0A76-A171-ACC112E30727}"/>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24607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5202-045E-4BCD-870C-2991DF8CBE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9879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5202-045E-4BCD-870C-2991DF8CBEC8}"/>
              </a:ext>
            </a:extLst>
          </p:cNvPr>
          <p:cNvSpPr>
            <a:spLocks noGrp="1"/>
          </p:cNvSpPr>
          <p:nvPr>
            <p:ph type="title"/>
          </p:nvPr>
        </p:nvSpPr>
        <p:spPr/>
        <p:txBody>
          <a:bodyPr/>
          <a:lstStyle/>
          <a:p>
            <a:r>
              <a:rPr lang="en-US"/>
              <a:t>Click to edit Master title style</a:t>
            </a:r>
          </a:p>
        </p:txBody>
      </p:sp>
      <p:sp>
        <p:nvSpPr>
          <p:cNvPr id="4" name="Rectangle 3" descr="Blank for captions/subtitles">
            <a:extLst>
              <a:ext uri="{FF2B5EF4-FFF2-40B4-BE49-F238E27FC236}">
                <a16:creationId xmlns:a16="http://schemas.microsoft.com/office/drawing/2014/main" id="{051CF78A-43B6-FDF3-3753-DBF8966DE6B9}"/>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62379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366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Rectangle 2" descr="Blank for captions/subtitles">
            <a:extLst>
              <a:ext uri="{FF2B5EF4-FFF2-40B4-BE49-F238E27FC236}">
                <a16:creationId xmlns:a16="http://schemas.microsoft.com/office/drawing/2014/main" id="{1A147385-5CA1-A105-0D8A-0C1DE53B908C}"/>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773658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ch Bla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639B99-B246-4F03-8095-C1512F1152D1}"/>
              </a:ext>
            </a:extLst>
          </p:cNvPr>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1BF00E9-ACEF-4186-B107-1D62259F4033}"/>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dark, night sky&#10;&#10;Description automatically generated">
            <a:extLst>
              <a:ext uri="{FF2B5EF4-FFF2-40B4-BE49-F238E27FC236}">
                <a16:creationId xmlns:a16="http://schemas.microsoft.com/office/drawing/2014/main" id="{1D8393E0-C224-47F3-9D8A-30B6F6317A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121" t="19714" r="13121" b="19712"/>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CA37760B-8FF3-46A2-B286-9B60386682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659" t="-32025" r="-11003" b="67595"/>
          <a:stretch/>
        </p:blipFill>
        <p:spPr>
          <a:xfrm>
            <a:off x="1" y="622130"/>
            <a:ext cx="12192000" cy="6235870"/>
          </a:xfrm>
          <a:prstGeom prst="rect">
            <a:avLst/>
          </a:prstGeom>
        </p:spPr>
      </p:pic>
      <p:pic>
        <p:nvPicPr>
          <p:cNvPr id="6" name="Picture 5" descr="Logo&#10;&#10;Description automatically generated">
            <a:extLst>
              <a:ext uri="{FF2B5EF4-FFF2-40B4-BE49-F238E27FC236}">
                <a16:creationId xmlns:a16="http://schemas.microsoft.com/office/drawing/2014/main" id="{89E54CC7-7D85-4D10-AB3F-D1E89844D0C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8218" b="56947"/>
          <a:stretch/>
        </p:blipFill>
        <p:spPr>
          <a:xfrm>
            <a:off x="0" y="2406316"/>
            <a:ext cx="6590106" cy="4451684"/>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720B3BAD-957C-483E-89AC-5BEE36D99F0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21800"/>
          <a:stretch/>
        </p:blipFill>
        <p:spPr>
          <a:xfrm rot="1798572">
            <a:off x="5682041" y="891640"/>
            <a:ext cx="7676151" cy="5339936"/>
          </a:xfrm>
          <a:prstGeom prst="rect">
            <a:avLst/>
          </a:prstGeom>
        </p:spPr>
      </p:pic>
    </p:spTree>
    <p:extLst>
      <p:ext uri="{BB962C8B-B14F-4D97-AF65-F5344CB8AC3E}">
        <p14:creationId xmlns:p14="http://schemas.microsoft.com/office/powerpoint/2010/main" val="24177217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Rich Bla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639B99-B246-4F03-8095-C1512F1152D1}"/>
              </a:ext>
            </a:extLst>
          </p:cNvPr>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1BF00E9-ACEF-4186-B107-1D62259F4033}"/>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dark, night sky&#10;&#10;Description automatically generated">
            <a:extLst>
              <a:ext uri="{FF2B5EF4-FFF2-40B4-BE49-F238E27FC236}">
                <a16:creationId xmlns:a16="http://schemas.microsoft.com/office/drawing/2014/main" id="{1D8393E0-C224-47F3-9D8A-30B6F6317A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121" t="19714" r="13121" b="19712"/>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CA37760B-8FF3-46A2-B286-9B603866829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659" t="-32025" r="-11003" b="67595"/>
          <a:stretch/>
        </p:blipFill>
        <p:spPr>
          <a:xfrm>
            <a:off x="1" y="622130"/>
            <a:ext cx="12192000" cy="6235870"/>
          </a:xfrm>
          <a:prstGeom prst="rect">
            <a:avLst/>
          </a:prstGeom>
        </p:spPr>
      </p:pic>
      <p:pic>
        <p:nvPicPr>
          <p:cNvPr id="6" name="Picture 5" descr="Logo&#10;&#10;Description automatically generated">
            <a:extLst>
              <a:ext uri="{FF2B5EF4-FFF2-40B4-BE49-F238E27FC236}">
                <a16:creationId xmlns:a16="http://schemas.microsoft.com/office/drawing/2014/main" id="{89E54CC7-7D85-4D10-AB3F-D1E89844D0C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8218" b="56947"/>
          <a:stretch/>
        </p:blipFill>
        <p:spPr>
          <a:xfrm>
            <a:off x="0" y="2406316"/>
            <a:ext cx="6590106" cy="4451684"/>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720B3BAD-957C-483E-89AC-5BEE36D99F0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21800"/>
          <a:stretch/>
        </p:blipFill>
        <p:spPr>
          <a:xfrm rot="1798572">
            <a:off x="5682041" y="891640"/>
            <a:ext cx="7676151" cy="5339936"/>
          </a:xfrm>
          <a:prstGeom prst="rect">
            <a:avLst/>
          </a:prstGeom>
        </p:spPr>
      </p:pic>
      <p:sp>
        <p:nvSpPr>
          <p:cNvPr id="2" name="Rectangle 1" descr="Blank for captions/subtitles">
            <a:extLst>
              <a:ext uri="{FF2B5EF4-FFF2-40B4-BE49-F238E27FC236}">
                <a16:creationId xmlns:a16="http://schemas.microsoft.com/office/drawing/2014/main" id="{F51E7673-94D9-7864-AD26-9DCB5E5E79D8}"/>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960606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08A8-2EC8-43FF-9010-A19E154FB13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DA0CC9B-B002-4C04-AEF6-158C78FCBE34}"/>
              </a:ext>
            </a:extLst>
          </p:cNvPr>
          <p:cNvSpPr>
            <a:spLocks noGrp="1"/>
          </p:cNvSpPr>
          <p:nvPr>
            <p:ph idx="1"/>
          </p:nvPr>
        </p:nvSpPr>
        <p:spPr>
          <a:xfrm>
            <a:off x="584200" y="1435503"/>
            <a:ext cx="11018520" cy="2117503"/>
          </a:xfrm>
          <a:prstGeom prst="rect">
            <a:avLst/>
          </a:prstGeom>
        </p:spPr>
        <p:txBody>
          <a:bodyPr vert="horz" wrap="square" lIns="0" tIns="0" rIns="0" bIns="0" rtlCol="0">
            <a:spAutoFit/>
          </a:bodyPr>
          <a:lstStyle>
            <a:lvl1pPr>
              <a:defRPr sz="3200" b="1"/>
            </a:lvl1pPr>
            <a:lvl2pPr>
              <a:defRPr sz="2800"/>
            </a:lvl2pPr>
            <a:lvl3pPr>
              <a:defRPr sz="2400"/>
            </a:lvl3pPr>
            <a:lvl4pPr>
              <a:defRPr sz="20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descr="Blank for captions/subtitles">
            <a:extLst>
              <a:ext uri="{FF2B5EF4-FFF2-40B4-BE49-F238E27FC236}">
                <a16:creationId xmlns:a16="http://schemas.microsoft.com/office/drawing/2014/main" id="{C252ADAC-AE9A-9EA4-E283-6741F05BC821}"/>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6143579C-E542-BB84-2AAA-0F5293F4FB27}"/>
              </a:ext>
            </a:extLst>
          </p:cNvPr>
          <p:cNvSpPr>
            <a:spLocks noGrp="1"/>
          </p:cNvSpPr>
          <p:nvPr>
            <p:ph type="body" sz="quarter" idx="10"/>
          </p:nvPr>
        </p:nvSpPr>
        <p:spPr>
          <a:xfrm>
            <a:off x="293689" y="69850"/>
            <a:ext cx="11604624" cy="369332"/>
          </a:xfrm>
        </p:spPr>
        <p:txBody>
          <a:bodyPr/>
          <a:lstStyle>
            <a:lvl1pPr marL="0" indent="0">
              <a:buNone/>
              <a:defRPr sz="2400">
                <a:solidFill>
                  <a:schemeClr val="bg1">
                    <a:lumMod val="75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2218450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9FDDE6-4374-4A1A-81F2-8BB4D4478DAC}"/>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C346DBB-0456-48AC-B522-43B3ADDD13AB}"/>
              </a:ext>
            </a:extLst>
          </p:cNvPr>
          <p:cNvSpPr/>
          <p:nvPr userDrawn="1"/>
        </p:nvSpPr>
        <p:spPr>
          <a:xfrm>
            <a:off x="0" y="0"/>
            <a:ext cx="6096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E5BFEDD-B0EC-4FAF-805E-E438B850BF7A}"/>
              </a:ext>
            </a:extLst>
          </p:cNvPr>
          <p:cNvSpPr/>
          <p:nvPr userDrawn="1"/>
        </p:nvSpPr>
        <p:spPr>
          <a:xfrm>
            <a:off x="6705599" y="2575132"/>
            <a:ext cx="4992303" cy="751502"/>
          </a:xfrm>
          <a:prstGeom prst="rect">
            <a:avLst/>
          </a:prstGeom>
          <a:gradFill flip="none" rotWithShape="1">
            <a:gsLst>
              <a:gs pos="11000">
                <a:srgbClr val="5E17A9"/>
              </a:gs>
              <a:gs pos="61000">
                <a:srgbClr val="AC33AC"/>
              </a:gs>
              <a:gs pos="100000">
                <a:srgbClr val="FB5BA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158BF4-B7CE-437A-9FD8-6622A0FF7A2B}"/>
              </a:ext>
            </a:extLst>
          </p:cNvPr>
          <p:cNvSpPr/>
          <p:nvPr userDrawn="1"/>
        </p:nvSpPr>
        <p:spPr>
          <a:xfrm>
            <a:off x="6705599" y="3426329"/>
            <a:ext cx="4992303" cy="751502"/>
          </a:xfrm>
          <a:prstGeom prst="rect">
            <a:avLst/>
          </a:prstGeom>
          <a:gradFill flip="none" rotWithShape="1">
            <a:gsLst>
              <a:gs pos="0">
                <a:srgbClr val="5E17A9"/>
              </a:gs>
              <a:gs pos="28000">
                <a:srgbClr val="AC33AC"/>
              </a:gs>
              <a:gs pos="100000">
                <a:schemeClr val="bg1">
                  <a:lumMod val="60000"/>
                  <a:lumOff val="40000"/>
                </a:schemeClr>
              </a:gs>
              <a:gs pos="54000">
                <a:srgbClr val="FB5BA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7449876-CC99-4D18-987B-BE6B5FBD0AFD}"/>
              </a:ext>
            </a:extLst>
          </p:cNvPr>
          <p:cNvSpPr/>
          <p:nvPr userDrawn="1"/>
        </p:nvSpPr>
        <p:spPr>
          <a:xfrm>
            <a:off x="6705599" y="4277526"/>
            <a:ext cx="4992303" cy="751502"/>
          </a:xfrm>
          <a:prstGeom prst="rect">
            <a:avLst/>
          </a:prstGeom>
          <a:gradFill flip="none" rotWithShape="1">
            <a:gsLst>
              <a:gs pos="0">
                <a:srgbClr val="01052D"/>
              </a:gs>
              <a:gs pos="28000">
                <a:srgbClr val="281247"/>
              </a:gs>
              <a:gs pos="100000">
                <a:srgbClr val="763069"/>
              </a:gs>
              <a:gs pos="54000">
                <a:srgbClr val="55255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BFBB2F-5C03-4198-A0F7-DC4A234E2E8C}"/>
              </a:ext>
            </a:extLst>
          </p:cNvPr>
          <p:cNvSpPr/>
          <p:nvPr userDrawn="1"/>
        </p:nvSpPr>
        <p:spPr bwMode="auto">
          <a:xfrm>
            <a:off x="6711555" y="872738"/>
            <a:ext cx="4986345" cy="751502"/>
          </a:xfrm>
          <a:prstGeom prst="rect">
            <a:avLst/>
          </a:prstGeom>
          <a:gradFill flip="none" rotWithShape="1">
            <a:gsLst>
              <a:gs pos="0">
                <a:srgbClr val="6A19F1"/>
              </a:gs>
              <a:gs pos="50000">
                <a:srgbClr val="C2307D"/>
              </a:gs>
              <a:gs pos="100000">
                <a:srgbClr val="D63574"/>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AEF5EC56-52CE-4C79-9620-1D99E7C0C1BE}"/>
              </a:ext>
            </a:extLst>
          </p:cNvPr>
          <p:cNvSpPr/>
          <p:nvPr userDrawn="1"/>
        </p:nvSpPr>
        <p:spPr bwMode="auto">
          <a:xfrm>
            <a:off x="6705598" y="5128723"/>
            <a:ext cx="4992303" cy="751502"/>
          </a:xfrm>
          <a:prstGeom prst="rect">
            <a:avLst/>
          </a:prstGeom>
          <a:gradFill flip="none" rotWithShape="1">
            <a:gsLst>
              <a:gs pos="0">
                <a:srgbClr val="6A197C"/>
              </a:gs>
              <a:gs pos="50000">
                <a:srgbClr val="B5255D"/>
              </a:gs>
              <a:gs pos="100000">
                <a:srgbClr val="CC2857"/>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8F0FFED-D4F5-48A4-84B5-E3DF50A157D5}"/>
              </a:ext>
            </a:extLst>
          </p:cNvPr>
          <p:cNvSpPr/>
          <p:nvPr userDrawn="1"/>
        </p:nvSpPr>
        <p:spPr bwMode="auto">
          <a:xfrm>
            <a:off x="6705598" y="1723935"/>
            <a:ext cx="4992303" cy="751502"/>
          </a:xfrm>
          <a:prstGeom prst="rect">
            <a:avLst/>
          </a:prstGeom>
          <a:gradFill flip="none" rotWithShape="1">
            <a:gsLst>
              <a:gs pos="60000">
                <a:srgbClr val="FB306D"/>
              </a:gs>
              <a:gs pos="80000">
                <a:srgbClr val="FB2F58"/>
              </a:gs>
              <a:gs pos="0">
                <a:srgbClr val="9017AB"/>
              </a:gs>
              <a:gs pos="40000">
                <a:srgbClr val="F52B8E"/>
              </a:gs>
              <a:gs pos="20000">
                <a:srgbClr val="CD1E99"/>
              </a:gs>
              <a:gs pos="100000">
                <a:srgbClr val="E64F26"/>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25F72670-C7EF-4C56-8575-2551ADA32355}"/>
              </a:ext>
            </a:extLst>
          </p:cNvPr>
          <p:cNvSpPr/>
          <p:nvPr userDrawn="1"/>
        </p:nvSpPr>
        <p:spPr>
          <a:xfrm>
            <a:off x="2352958" y="2712233"/>
            <a:ext cx="1242917" cy="1242917"/>
          </a:xfrm>
          <a:prstGeom prst="ellipse">
            <a:avLst/>
          </a:prstGeom>
          <a:solidFill>
            <a:srgbClr val="FB3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8E71523-8737-4198-9480-704DF793C562}"/>
              </a:ext>
            </a:extLst>
          </p:cNvPr>
          <p:cNvSpPr/>
          <p:nvPr userDrawn="1"/>
        </p:nvSpPr>
        <p:spPr>
          <a:xfrm>
            <a:off x="2365992" y="1162908"/>
            <a:ext cx="1242917" cy="1242917"/>
          </a:xfrm>
          <a:prstGeom prst="ellipse">
            <a:avLst/>
          </a:prstGeom>
          <a:solidFill>
            <a:srgbClr val="F93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73A156C-DAEE-4D85-BB3D-6C965001F74F}"/>
              </a:ext>
            </a:extLst>
          </p:cNvPr>
          <p:cNvSpPr/>
          <p:nvPr userDrawn="1"/>
        </p:nvSpPr>
        <p:spPr>
          <a:xfrm>
            <a:off x="2365992" y="4261557"/>
            <a:ext cx="1242917" cy="1242917"/>
          </a:xfrm>
          <a:prstGeom prst="ellipse">
            <a:avLst/>
          </a:prstGeom>
          <a:solidFill>
            <a:srgbClr val="FB2D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5A31859-3435-47BF-A0C9-927C4A55D66A}"/>
              </a:ext>
            </a:extLst>
          </p:cNvPr>
          <p:cNvSpPr/>
          <p:nvPr userDrawn="1"/>
        </p:nvSpPr>
        <p:spPr>
          <a:xfrm>
            <a:off x="4141877" y="1162908"/>
            <a:ext cx="1242917" cy="1242917"/>
          </a:xfrm>
          <a:prstGeom prst="ellipse">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A732AA1-70A7-4321-A7F7-E1F0A94D42D8}"/>
              </a:ext>
            </a:extLst>
          </p:cNvPr>
          <p:cNvSpPr/>
          <p:nvPr userDrawn="1"/>
        </p:nvSpPr>
        <p:spPr>
          <a:xfrm>
            <a:off x="4141877" y="2712233"/>
            <a:ext cx="1242917" cy="1242917"/>
          </a:xfrm>
          <a:prstGeom prst="ellipse">
            <a:avLst/>
          </a:prstGeom>
          <a:solidFill>
            <a:srgbClr val="FB6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03961DE-BC1B-4D66-8308-536AED576DCD}"/>
              </a:ext>
            </a:extLst>
          </p:cNvPr>
          <p:cNvSpPr/>
          <p:nvPr userDrawn="1"/>
        </p:nvSpPr>
        <p:spPr>
          <a:xfrm>
            <a:off x="4141877" y="4261557"/>
            <a:ext cx="1242917" cy="1242917"/>
          </a:xfrm>
          <a:prstGeom prst="ellipse">
            <a:avLst/>
          </a:prstGeom>
          <a:solidFill>
            <a:srgbClr val="FC8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A655B4-CDA8-46AC-8B16-013AA47668A1}"/>
              </a:ext>
            </a:extLst>
          </p:cNvPr>
          <p:cNvSpPr/>
          <p:nvPr userDrawn="1"/>
        </p:nvSpPr>
        <p:spPr>
          <a:xfrm>
            <a:off x="577072" y="4261557"/>
            <a:ext cx="1242917" cy="1242917"/>
          </a:xfrm>
          <a:prstGeom prst="ellipse">
            <a:avLst/>
          </a:prstGeom>
          <a:solidFill>
            <a:srgbClr val="AC1A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471EF4B-D89C-48EB-8334-42C50905DDF2}"/>
              </a:ext>
            </a:extLst>
          </p:cNvPr>
          <p:cNvSpPr/>
          <p:nvPr userDrawn="1"/>
        </p:nvSpPr>
        <p:spPr>
          <a:xfrm>
            <a:off x="577072" y="1162908"/>
            <a:ext cx="1242917" cy="1242917"/>
          </a:xfrm>
          <a:prstGeom prst="ellipse">
            <a:avLst/>
          </a:prstGeom>
          <a:solidFill>
            <a:srgbClr val="381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9C4F16-E3EB-40EA-A0F2-A8527256CC97}"/>
              </a:ext>
            </a:extLst>
          </p:cNvPr>
          <p:cNvSpPr/>
          <p:nvPr userDrawn="1"/>
        </p:nvSpPr>
        <p:spPr>
          <a:xfrm>
            <a:off x="577072" y="2712233"/>
            <a:ext cx="1242917" cy="1242917"/>
          </a:xfrm>
          <a:prstGeom prst="ellipse">
            <a:avLst/>
          </a:prstGeom>
          <a:solidFill>
            <a:srgbClr val="842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5618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41354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12396-411F-4812-A177-1DFE9357C6E0}"/>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D69EB-B9F7-43EA-B856-6FD950B3F9C4}"/>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pic>
        <p:nvPicPr>
          <p:cNvPr id="3" name="Picture 2" descr="A picture containing electronics, dark, night sky&#10;&#10;Description automatically generated">
            <a:extLst>
              <a:ext uri="{FF2B5EF4-FFF2-40B4-BE49-F238E27FC236}">
                <a16:creationId xmlns:a16="http://schemas.microsoft.com/office/drawing/2014/main" id="{C5023E62-0876-4061-ADE4-8F434EA9B1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121" t="19714" r="13121" b="19712"/>
          <a:stretch/>
        </p:blipFill>
        <p:spPr>
          <a:xfrm>
            <a:off x="0" y="0"/>
            <a:ext cx="12192000" cy="6858000"/>
          </a:xfrm>
          <a:prstGeom prst="rect">
            <a:avLst/>
          </a:prstGeom>
        </p:spPr>
      </p:pic>
      <p:sp>
        <p:nvSpPr>
          <p:cNvPr id="4" name="Rectangle 3" descr="Blank for captions/subtitles">
            <a:extLst>
              <a:ext uri="{FF2B5EF4-FFF2-40B4-BE49-F238E27FC236}">
                <a16:creationId xmlns:a16="http://schemas.microsoft.com/office/drawing/2014/main" id="{2D0100E4-78C4-9FFE-85C9-EDDD03521939}"/>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456810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12396-411F-4812-A177-1DFE9357C6E0}"/>
              </a:ext>
            </a:extLst>
          </p:cNvPr>
          <p:cNvSpPr/>
          <p:nvPr userDrawn="1"/>
        </p:nvSpPr>
        <p:spPr>
          <a:xfrm>
            <a:off x="0" y="0"/>
            <a:ext cx="12192000" cy="6858000"/>
          </a:xfrm>
          <a:prstGeom prst="rect">
            <a:avLst/>
          </a:prstGeom>
          <a:solidFill>
            <a:srgbClr val="010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electronics, dark, night sky&#10;&#10;Description automatically generated">
            <a:extLst>
              <a:ext uri="{FF2B5EF4-FFF2-40B4-BE49-F238E27FC236}">
                <a16:creationId xmlns:a16="http://schemas.microsoft.com/office/drawing/2014/main" id="{C5023E62-0876-4061-ADE4-8F434EA9B1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121" t="19714" r="13121" b="19712"/>
          <a:stretch/>
        </p:blipFill>
        <p:spPr>
          <a:xfrm>
            <a:off x="0" y="0"/>
            <a:ext cx="12192000" cy="6858000"/>
          </a:xfrm>
          <a:prstGeom prst="rect">
            <a:avLst/>
          </a:prstGeom>
        </p:spPr>
      </p:pic>
      <p:sp>
        <p:nvSpPr>
          <p:cNvPr id="2" name="Rectangle 1" descr="Blank for captions/subtitles">
            <a:extLst>
              <a:ext uri="{FF2B5EF4-FFF2-40B4-BE49-F238E27FC236}">
                <a16:creationId xmlns:a16="http://schemas.microsoft.com/office/drawing/2014/main" id="{4B87C120-94C8-2833-C600-3D56E5AEEA38}"/>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914429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12396-411F-4812-A177-1DFE9357C6E0}"/>
              </a:ext>
            </a:extLst>
          </p:cNvPr>
          <p:cNvSpPr/>
          <p:nvPr userDrawn="1"/>
        </p:nvSpPr>
        <p:spPr>
          <a:xfrm>
            <a:off x="0" y="0"/>
            <a:ext cx="12192000" cy="6858000"/>
          </a:xfrm>
          <a:prstGeom prst="rect">
            <a:avLst/>
          </a:prstGeom>
          <a:gradFill flip="none" rotWithShape="1">
            <a:gsLst>
              <a:gs pos="0">
                <a:srgbClr val="B42157"/>
              </a:gs>
              <a:gs pos="50000">
                <a:srgbClr val="C52866"/>
              </a:gs>
              <a:gs pos="77550">
                <a:srgbClr val="CF2C6F">
                  <a:lumMod val="95000"/>
                  <a:lumOff val="5000"/>
                </a:srgbClr>
              </a:gs>
              <a:gs pos="100000">
                <a:srgbClr val="D8307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50C8AC34-05CB-4CBC-85D3-14A9D01799A9}"/>
              </a:ext>
            </a:extLst>
          </p:cNvPr>
          <p:cNvSpPr/>
          <p:nvPr userDrawn="1"/>
        </p:nvSpPr>
        <p:spPr bwMode="auto">
          <a:xfrm rot="829584">
            <a:off x="9344838" y="726327"/>
            <a:ext cx="3498478" cy="6664712"/>
          </a:xfrm>
          <a:custGeom>
            <a:avLst/>
            <a:gdLst>
              <a:gd name="connsiteX0" fmla="*/ 929443 w 1570748"/>
              <a:gd name="connsiteY0" fmla="*/ 0 h 2992325"/>
              <a:gd name="connsiteX1" fmla="*/ 1570748 w 1570748"/>
              <a:gd name="connsiteY1" fmla="*/ 2605745 h 2992325"/>
              <a:gd name="connsiteX2" fmla="*/ 0 w 1570748"/>
              <a:gd name="connsiteY2" fmla="*/ 2992325 h 2992325"/>
              <a:gd name="connsiteX3" fmla="*/ 53291 w 1570748"/>
              <a:gd name="connsiteY3" fmla="*/ 2894667 h 2992325"/>
              <a:gd name="connsiteX4" fmla="*/ 911421 w 1570748"/>
              <a:gd name="connsiteY4" fmla="*/ 145331 h 2992325"/>
              <a:gd name="connsiteX5" fmla="*/ 929443 w 1570748"/>
              <a:gd name="connsiteY5" fmla="*/ 0 h 299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0748" h="2992325">
                <a:moveTo>
                  <a:pt x="929443" y="0"/>
                </a:moveTo>
                <a:lnTo>
                  <a:pt x="1570748" y="2605745"/>
                </a:lnTo>
                <a:lnTo>
                  <a:pt x="0" y="2992325"/>
                </a:lnTo>
                <a:lnTo>
                  <a:pt x="53291" y="2894667"/>
                </a:lnTo>
                <a:cubicBezTo>
                  <a:pt x="468922" y="2094311"/>
                  <a:pt x="767209" y="1160233"/>
                  <a:pt x="911421" y="145331"/>
                </a:cubicBezTo>
                <a:lnTo>
                  <a:pt x="929443" y="0"/>
                </a:lnTo>
                <a:close/>
              </a:path>
            </a:pathLst>
          </a:custGeom>
          <a:solidFill>
            <a:srgbClr val="E22C7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782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12396-411F-4812-A177-1DFE9357C6E0}"/>
              </a:ext>
            </a:extLst>
          </p:cNvPr>
          <p:cNvSpPr/>
          <p:nvPr userDrawn="1"/>
        </p:nvSpPr>
        <p:spPr>
          <a:xfrm>
            <a:off x="0" y="0"/>
            <a:ext cx="12192000" cy="6858000"/>
          </a:xfrm>
          <a:prstGeom prst="rect">
            <a:avLst/>
          </a:prstGeom>
          <a:gradFill flip="none" rotWithShape="1">
            <a:gsLst>
              <a:gs pos="0">
                <a:srgbClr val="B42157"/>
              </a:gs>
              <a:gs pos="50000">
                <a:srgbClr val="C52866"/>
              </a:gs>
              <a:gs pos="77550">
                <a:srgbClr val="CF2C6F">
                  <a:lumMod val="95000"/>
                  <a:lumOff val="5000"/>
                </a:srgbClr>
              </a:gs>
              <a:gs pos="100000">
                <a:srgbClr val="D8307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50C8AC34-05CB-4CBC-85D3-14A9D01799A9}"/>
              </a:ext>
            </a:extLst>
          </p:cNvPr>
          <p:cNvSpPr/>
          <p:nvPr userDrawn="1"/>
        </p:nvSpPr>
        <p:spPr bwMode="auto">
          <a:xfrm rot="829584">
            <a:off x="9344838" y="726327"/>
            <a:ext cx="3498478" cy="6664712"/>
          </a:xfrm>
          <a:custGeom>
            <a:avLst/>
            <a:gdLst>
              <a:gd name="connsiteX0" fmla="*/ 929443 w 1570748"/>
              <a:gd name="connsiteY0" fmla="*/ 0 h 2992325"/>
              <a:gd name="connsiteX1" fmla="*/ 1570748 w 1570748"/>
              <a:gd name="connsiteY1" fmla="*/ 2605745 h 2992325"/>
              <a:gd name="connsiteX2" fmla="*/ 0 w 1570748"/>
              <a:gd name="connsiteY2" fmla="*/ 2992325 h 2992325"/>
              <a:gd name="connsiteX3" fmla="*/ 53291 w 1570748"/>
              <a:gd name="connsiteY3" fmla="*/ 2894667 h 2992325"/>
              <a:gd name="connsiteX4" fmla="*/ 911421 w 1570748"/>
              <a:gd name="connsiteY4" fmla="*/ 145331 h 2992325"/>
              <a:gd name="connsiteX5" fmla="*/ 929443 w 1570748"/>
              <a:gd name="connsiteY5" fmla="*/ 0 h 299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0748" h="2992325">
                <a:moveTo>
                  <a:pt x="929443" y="0"/>
                </a:moveTo>
                <a:lnTo>
                  <a:pt x="1570748" y="2605745"/>
                </a:lnTo>
                <a:lnTo>
                  <a:pt x="0" y="2992325"/>
                </a:lnTo>
                <a:lnTo>
                  <a:pt x="53291" y="2894667"/>
                </a:lnTo>
                <a:cubicBezTo>
                  <a:pt x="468922" y="2094311"/>
                  <a:pt x="767209" y="1160233"/>
                  <a:pt x="911421" y="145331"/>
                </a:cubicBezTo>
                <a:lnTo>
                  <a:pt x="929443" y="0"/>
                </a:lnTo>
                <a:close/>
              </a:path>
            </a:pathLst>
          </a:custGeom>
          <a:solidFill>
            <a:srgbClr val="E22C7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descr="Blank for captions/subtitles">
            <a:extLst>
              <a:ext uri="{FF2B5EF4-FFF2-40B4-BE49-F238E27FC236}">
                <a16:creationId xmlns:a16="http://schemas.microsoft.com/office/drawing/2014/main" id="{34994E50-03D6-B754-50B2-757D031BAE4C}"/>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42598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12396-411F-4812-A177-1DFE9357C6E0}"/>
              </a:ext>
            </a:extLst>
          </p:cNvPr>
          <p:cNvSpPr/>
          <p:nvPr userDrawn="1"/>
        </p:nvSpPr>
        <p:spPr>
          <a:xfrm>
            <a:off x="0" y="0"/>
            <a:ext cx="12192000" cy="6858000"/>
          </a:xfrm>
          <a:prstGeom prst="rect">
            <a:avLst/>
          </a:prstGeom>
          <a:gradFill flip="none" rotWithShape="1">
            <a:gsLst>
              <a:gs pos="0">
                <a:srgbClr val="8A1688"/>
              </a:gs>
              <a:gs pos="50000">
                <a:srgbClr val="9C289A"/>
              </a:gs>
              <a:gs pos="77550">
                <a:srgbClr val="AC37AA"/>
              </a:gs>
              <a:gs pos="100000">
                <a:srgbClr val="B944B7">
                  <a:lumMod val="99000"/>
                  <a:lumOff val="1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50C8AC34-05CB-4CBC-85D3-14A9D01799A9}"/>
              </a:ext>
            </a:extLst>
          </p:cNvPr>
          <p:cNvSpPr/>
          <p:nvPr userDrawn="1"/>
        </p:nvSpPr>
        <p:spPr bwMode="auto">
          <a:xfrm rot="829584">
            <a:off x="9344838" y="726327"/>
            <a:ext cx="3498478" cy="6664712"/>
          </a:xfrm>
          <a:custGeom>
            <a:avLst/>
            <a:gdLst>
              <a:gd name="connsiteX0" fmla="*/ 929443 w 1570748"/>
              <a:gd name="connsiteY0" fmla="*/ 0 h 2992325"/>
              <a:gd name="connsiteX1" fmla="*/ 1570748 w 1570748"/>
              <a:gd name="connsiteY1" fmla="*/ 2605745 h 2992325"/>
              <a:gd name="connsiteX2" fmla="*/ 0 w 1570748"/>
              <a:gd name="connsiteY2" fmla="*/ 2992325 h 2992325"/>
              <a:gd name="connsiteX3" fmla="*/ 53291 w 1570748"/>
              <a:gd name="connsiteY3" fmla="*/ 2894667 h 2992325"/>
              <a:gd name="connsiteX4" fmla="*/ 911421 w 1570748"/>
              <a:gd name="connsiteY4" fmla="*/ 145331 h 2992325"/>
              <a:gd name="connsiteX5" fmla="*/ 929443 w 1570748"/>
              <a:gd name="connsiteY5" fmla="*/ 0 h 299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0748" h="2992325">
                <a:moveTo>
                  <a:pt x="929443" y="0"/>
                </a:moveTo>
                <a:lnTo>
                  <a:pt x="1570748" y="2605745"/>
                </a:lnTo>
                <a:lnTo>
                  <a:pt x="0" y="2992325"/>
                </a:lnTo>
                <a:lnTo>
                  <a:pt x="53291" y="2894667"/>
                </a:lnTo>
                <a:cubicBezTo>
                  <a:pt x="468922" y="2094311"/>
                  <a:pt x="767209" y="1160233"/>
                  <a:pt x="911421" y="145331"/>
                </a:cubicBezTo>
                <a:lnTo>
                  <a:pt x="929443" y="0"/>
                </a:lnTo>
                <a:close/>
              </a:path>
            </a:pathLst>
          </a:custGeom>
          <a:solidFill>
            <a:srgbClr val="AC1AA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4713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12396-411F-4812-A177-1DFE9357C6E0}"/>
              </a:ext>
            </a:extLst>
          </p:cNvPr>
          <p:cNvSpPr/>
          <p:nvPr userDrawn="1"/>
        </p:nvSpPr>
        <p:spPr>
          <a:xfrm>
            <a:off x="0" y="0"/>
            <a:ext cx="12192000" cy="6858000"/>
          </a:xfrm>
          <a:prstGeom prst="rect">
            <a:avLst/>
          </a:prstGeom>
          <a:gradFill flip="none" rotWithShape="1">
            <a:gsLst>
              <a:gs pos="0">
                <a:srgbClr val="8A1688"/>
              </a:gs>
              <a:gs pos="50000">
                <a:srgbClr val="9C289A"/>
              </a:gs>
              <a:gs pos="77550">
                <a:srgbClr val="AC37AA"/>
              </a:gs>
              <a:gs pos="100000">
                <a:srgbClr val="B944B7">
                  <a:lumMod val="99000"/>
                  <a:lumOff val="1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50C8AC34-05CB-4CBC-85D3-14A9D01799A9}"/>
              </a:ext>
            </a:extLst>
          </p:cNvPr>
          <p:cNvSpPr/>
          <p:nvPr userDrawn="1"/>
        </p:nvSpPr>
        <p:spPr bwMode="auto">
          <a:xfrm rot="829584">
            <a:off x="9344838" y="726327"/>
            <a:ext cx="3498478" cy="6664712"/>
          </a:xfrm>
          <a:custGeom>
            <a:avLst/>
            <a:gdLst>
              <a:gd name="connsiteX0" fmla="*/ 929443 w 1570748"/>
              <a:gd name="connsiteY0" fmla="*/ 0 h 2992325"/>
              <a:gd name="connsiteX1" fmla="*/ 1570748 w 1570748"/>
              <a:gd name="connsiteY1" fmla="*/ 2605745 h 2992325"/>
              <a:gd name="connsiteX2" fmla="*/ 0 w 1570748"/>
              <a:gd name="connsiteY2" fmla="*/ 2992325 h 2992325"/>
              <a:gd name="connsiteX3" fmla="*/ 53291 w 1570748"/>
              <a:gd name="connsiteY3" fmla="*/ 2894667 h 2992325"/>
              <a:gd name="connsiteX4" fmla="*/ 911421 w 1570748"/>
              <a:gd name="connsiteY4" fmla="*/ 145331 h 2992325"/>
              <a:gd name="connsiteX5" fmla="*/ 929443 w 1570748"/>
              <a:gd name="connsiteY5" fmla="*/ 0 h 299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0748" h="2992325">
                <a:moveTo>
                  <a:pt x="929443" y="0"/>
                </a:moveTo>
                <a:lnTo>
                  <a:pt x="1570748" y="2605745"/>
                </a:lnTo>
                <a:lnTo>
                  <a:pt x="0" y="2992325"/>
                </a:lnTo>
                <a:lnTo>
                  <a:pt x="53291" y="2894667"/>
                </a:lnTo>
                <a:cubicBezTo>
                  <a:pt x="468922" y="2094311"/>
                  <a:pt x="767209" y="1160233"/>
                  <a:pt x="911421" y="145331"/>
                </a:cubicBezTo>
                <a:lnTo>
                  <a:pt x="929443" y="0"/>
                </a:lnTo>
                <a:close/>
              </a:path>
            </a:pathLst>
          </a:custGeom>
          <a:solidFill>
            <a:srgbClr val="AC1AA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descr="Blank for captions/subtitles">
            <a:extLst>
              <a:ext uri="{FF2B5EF4-FFF2-40B4-BE49-F238E27FC236}">
                <a16:creationId xmlns:a16="http://schemas.microsoft.com/office/drawing/2014/main" id="{D3797618-8944-1FBF-55CF-B70655DC7AEB}"/>
              </a:ext>
              <a:ext uri="{C183D7F6-B498-43B3-948B-1728B52AA6E4}">
                <adec:decorative xmlns:adec="http://schemas.microsoft.com/office/drawing/2017/decorative" val="0"/>
              </a:ext>
            </a:extLst>
          </p:cNvPr>
          <p:cNvSpPr/>
          <p:nvPr userDrawn="1"/>
        </p:nvSpPr>
        <p:spPr bwMode="auto">
          <a:xfrm>
            <a:off x="-2540" y="576000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67251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itle Placeholder 1">
            <a:extLst>
              <a:ext uri="{FF2B5EF4-FFF2-40B4-BE49-F238E27FC236}">
                <a16:creationId xmlns:a16="http://schemas.microsoft.com/office/drawing/2014/main" id="{856B3F60-1E68-4E06-B960-E2EDCBA29A1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52" name="GRID" hidden="1">
            <a:extLst>
              <a:ext uri="{FF2B5EF4-FFF2-40B4-BE49-F238E27FC236}">
                <a16:creationId xmlns:a16="http://schemas.microsoft.com/office/drawing/2014/main" id="{0A92D3E8-6A32-4C0D-B19E-C4BE3A41633B}"/>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EFB9ACAB-420C-4C86-9DDE-59A75BD5702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C71AFF-2B22-4F3C-A2A0-C7B4A5BB64A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990D79F-51E9-4FC8-8D35-FDB6B4680C1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E2BBA0D-F767-4B02-9D09-CB93E9B511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0B3F08-F506-42EA-9983-56B76C7CE325}"/>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3B9B17D-E05D-4635-B49A-97EDDB10A20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E3E0238-B977-40BE-9326-EE484CC4E9C2}"/>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7C0AAB9-B477-4389-943D-01DF36E5462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7856993-7F37-453B-9D47-ABA4105B45BE}"/>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DB5BA16-B847-4BD2-877B-5CAF24BD2D90}"/>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F6955F-29C1-414B-9127-5B687076C7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45337E-093F-4FCC-B861-920E98591CC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AB10537-F705-476C-8F8A-5427D56B524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E72D6-B6E3-4F2D-9FAB-DF816E967A8A}"/>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CB2C1D4-4E42-4555-817B-18728D74A9C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1257EAA-F136-47EE-B00D-BB5D8F6AF6F0}"/>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700E22-924C-4681-8177-0289183B6C2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0BDDC7-4625-46AE-9A15-63849A488A5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D86DF2-AD88-4DA2-B297-044F4F654F2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3ABEF35-E98E-4C0E-B815-12B566B5A2FD}"/>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F695FD-0FE4-41B7-A32D-AD880C84E7A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21A5652-C924-4C7D-B3A3-084B45BAE35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7C7E2F6-A3C4-4AF9-8AC6-72790092B63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7723AE1-608E-4B53-8FE7-1D6111CAC09A}"/>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30073C-CBC1-4A43-A384-13698736704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49482A7-E02F-4CCB-902A-299E75AC3FB7}"/>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840323F-8D15-43D1-8E80-22E6230151EA}"/>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BF43299-6506-44C8-8ED1-A69D127E2F1C}"/>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059FC81-7A60-4469-A273-9A2AEB773D1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301F104-C119-4E13-856B-6E2AEBBC73D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D9B82E-0BA1-42A1-A157-3F9C11A1454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FEDB97D-5589-42F3-8B2A-9A5421C0B8D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E3F606D-9120-4C3F-A53D-62B03AB1C64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B0A33-20BA-4E87-86E7-45BD13217EB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0119B20D-089B-4626-9C06-F9677B2016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6C962C92-9750-4F5B-B7FC-1D2184A8BA0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8271887"/>
      </p:ext>
    </p:extLst>
  </p:cSld>
  <p:clrMap bg1="lt1" tx1="dk1" bg2="lt2" tx2="dk2" accent1="accent1" accent2="accent2" accent3="accent3" accent4="accent4" accent5="accent5" accent6="accent6" hlink="hlink" folHlink="folHlink"/>
  <p:sldLayoutIdLst>
    <p:sldLayoutId id="2147483828" r:id="rId1"/>
    <p:sldLayoutId id="2147483842" r:id="rId2"/>
    <p:sldLayoutId id="2147483843" r:id="rId3"/>
    <p:sldLayoutId id="2147483777" r:id="rId4"/>
    <p:sldLayoutId id="2147483778" r:id="rId5"/>
    <p:sldLayoutId id="2147483779" r:id="rId6"/>
    <p:sldLayoutId id="2147483841" r:id="rId7"/>
    <p:sldLayoutId id="2147483780" r:id="rId8"/>
    <p:sldLayoutId id="2147483840" r:id="rId9"/>
    <p:sldLayoutId id="2147483781" r:id="rId10"/>
    <p:sldLayoutId id="2147483839" r:id="rId11"/>
    <p:sldLayoutId id="2147483782" r:id="rId12"/>
    <p:sldLayoutId id="2147483838" r:id="rId13"/>
    <p:sldLayoutId id="2147483783" r:id="rId14"/>
    <p:sldLayoutId id="2147483837" r:id="rId15"/>
    <p:sldLayoutId id="2147483784" r:id="rId16"/>
    <p:sldLayoutId id="2147483836" r:id="rId17"/>
    <p:sldLayoutId id="2147483785" r:id="rId18"/>
    <p:sldLayoutId id="2147483835" r:id="rId19"/>
    <p:sldLayoutId id="2147483786" r:id="rId20"/>
    <p:sldLayoutId id="2147483830" r:id="rId21"/>
    <p:sldLayoutId id="2147483787" r:id="rId22"/>
    <p:sldLayoutId id="2147483831" r:id="rId23"/>
    <p:sldLayoutId id="2147483788" r:id="rId24"/>
    <p:sldLayoutId id="2147483832" r:id="rId25"/>
    <p:sldLayoutId id="2147483789" r:id="rId26"/>
    <p:sldLayoutId id="2147483833" r:id="rId27"/>
    <p:sldLayoutId id="2147483790" r:id="rId28"/>
    <p:sldLayoutId id="2147483834" r:id="rId29"/>
    <p:sldLayoutId id="2147483791" r:id="rId30"/>
    <p:sldLayoutId id="2147483829" r:id="rId3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guide id="32" orient="horz" pos="888">
          <p15:clr>
            <a:srgbClr val="C35EA4"/>
          </p15:clr>
        </p15:guide>
        <p15:guide id="33" orient="horz" pos="2304">
          <p15:clr>
            <a:srgbClr val="C35EA4"/>
          </p15:clr>
        </p15:guide>
        <p15:guide id="34" orient="horz" pos="302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svg"/><Relationship Id="rId9" Type="http://schemas.openxmlformats.org/officeDocument/2006/relationships/image" Target="../media/image60.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lets.postgresql.jp/documents/technical/text-processing/2" TargetMode="External"/><Relationship Id="rId2" Type="http://schemas.openxmlformats.org/officeDocument/2006/relationships/hyperlink" Target="https://www.postgresql.org/docs/" TargetMode="External"/><Relationship Id="rId1" Type="http://schemas.openxmlformats.org/officeDocument/2006/relationships/slideLayout" Target="../slideLayouts/slideLayout2.xml"/><Relationship Id="rId5" Type="http://schemas.openxmlformats.org/officeDocument/2006/relationships/hyperlink" Target="https://vertabelo.com/blog/collations-in-postgresql/" TargetMode="External"/><Relationship Id="rId4" Type="http://schemas.openxmlformats.org/officeDocument/2006/relationships/hyperlink" Target="https://blog.ohgaki.net/postgresql-10-icu-locale-collation-enables-natural-japanese-sorting"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techcommunity.microsoft.com/t5/azure-database-for-postgresql/don-t-let-collation-versions-corrupt-your-postgresql-indexes/ba-p/1978394" TargetMode="External"/><Relationship Id="rId2" Type="http://schemas.openxmlformats.org/officeDocument/2006/relationships/hyperlink" Target="https://asazure.hatenablog.jp/entry/2018/04/13/2031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3D0FFCC0-8C2B-4404-8EE0-228BC391F16E}"/>
              </a:ext>
            </a:extLst>
          </p:cNvPr>
          <p:cNvPicPr>
            <a:picLocks noChangeAspect="1"/>
          </p:cNvPicPr>
          <p:nvPr/>
        </p:nvPicPr>
        <p:blipFill rotWithShape="1">
          <a:blip r:embed="rId3">
            <a:extLst>
              <a:ext uri="{28A0092B-C50C-407E-A947-70E740481C1C}">
                <a14:useLocalDpi xmlns:a14="http://schemas.microsoft.com/office/drawing/2010/main" val="0"/>
              </a:ext>
            </a:extLst>
          </a:blip>
          <a:srcRect r="81435"/>
          <a:stretch/>
        </p:blipFill>
        <p:spPr>
          <a:xfrm>
            <a:off x="4491282" y="1728781"/>
            <a:ext cx="3632884" cy="2763108"/>
          </a:xfrm>
          <a:prstGeom prst="rect">
            <a:avLst/>
          </a:prstGeom>
        </p:spPr>
      </p:pic>
      <p:sp>
        <p:nvSpPr>
          <p:cNvPr id="7" name="Rectangle 6">
            <a:extLst>
              <a:ext uri="{FF2B5EF4-FFF2-40B4-BE49-F238E27FC236}">
                <a16:creationId xmlns:a16="http://schemas.microsoft.com/office/drawing/2014/main" id="{CB353ED2-1A52-4B43-9975-D52E5E338629}"/>
              </a:ext>
            </a:extLst>
          </p:cNvPr>
          <p:cNvSpPr/>
          <p:nvPr/>
        </p:nvSpPr>
        <p:spPr>
          <a:xfrm>
            <a:off x="-12833" y="4779086"/>
            <a:ext cx="12217666" cy="838301"/>
          </a:xfrm>
          <a:prstGeom prst="rect">
            <a:avLst/>
          </a:prstGeom>
        </p:spPr>
        <p:txBody>
          <a:bodyPr wrap="square" lIns="0" tIns="0" rIns="0" bIns="0">
            <a:no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Space Grotesk Medium" pitchFamily="2" charset="0"/>
                <a:ea typeface="+mn-ea"/>
                <a:cs typeface="Space Grotesk Medium" pitchFamily="2" charset="0"/>
              </a:rPr>
              <a:t>Keisuke Takahashi, Cloud </a:t>
            </a:r>
            <a:r>
              <a:rPr kumimoji="0" lang="es-ES" sz="2400" b="0" i="0" u="none" strike="noStrike" kern="1200" cap="none" spc="0" normalizeH="0" baseline="0" noProof="0" dirty="0" err="1">
                <a:ln>
                  <a:noFill/>
                </a:ln>
                <a:solidFill>
                  <a:srgbClr val="FFFFFF"/>
                </a:solidFill>
                <a:effectLst/>
                <a:uLnTx/>
                <a:uFillTx/>
                <a:latin typeface="Space Grotesk Medium" pitchFamily="2" charset="0"/>
                <a:ea typeface="+mn-ea"/>
                <a:cs typeface="Space Grotesk Medium" pitchFamily="2" charset="0"/>
              </a:rPr>
              <a:t>Solution</a:t>
            </a:r>
            <a:r>
              <a:rPr kumimoji="0" lang="es-ES" sz="2400" b="0" i="0" u="none" strike="noStrike" kern="1200" cap="none" spc="0" normalizeH="0" baseline="0" noProof="0" dirty="0">
                <a:ln>
                  <a:noFill/>
                </a:ln>
                <a:solidFill>
                  <a:srgbClr val="FFFFFF"/>
                </a:solidFill>
                <a:effectLst/>
                <a:uLnTx/>
                <a:uFillTx/>
                <a:latin typeface="Space Grotesk Medium" pitchFamily="2" charset="0"/>
                <a:ea typeface="+mn-ea"/>
                <a:cs typeface="Space Grotesk Medium" pitchFamily="2" charset="0"/>
              </a:rPr>
              <a:t> </a:t>
            </a:r>
            <a:r>
              <a:rPr kumimoji="0" lang="es-ES" sz="2400" b="0" i="0" u="none" strike="noStrike" kern="1200" cap="none" spc="0" normalizeH="0" baseline="0" noProof="0" dirty="0" err="1">
                <a:ln>
                  <a:noFill/>
                </a:ln>
                <a:solidFill>
                  <a:srgbClr val="FFFFFF"/>
                </a:solidFill>
                <a:effectLst/>
                <a:uLnTx/>
                <a:uFillTx/>
                <a:latin typeface="Space Grotesk Medium" pitchFamily="2" charset="0"/>
                <a:ea typeface="+mn-ea"/>
                <a:cs typeface="Space Grotesk Medium" pitchFamily="2" charset="0"/>
              </a:rPr>
              <a:t>Architect</a:t>
            </a:r>
            <a:r>
              <a:rPr lang="en-US" sz="2400" dirty="0">
                <a:solidFill>
                  <a:srgbClr val="FFFFFF"/>
                </a:solidFill>
                <a:latin typeface="Space Grotesk Medium" pitchFamily="2" charset="0"/>
                <a:cs typeface="Space Grotesk Medium" pitchFamily="2" charset="0"/>
              </a:rPr>
              <a:t> (</a:t>
            </a:r>
            <a:r>
              <a:rPr lang="en-US" sz="2400" dirty="0" err="1">
                <a:solidFill>
                  <a:srgbClr val="FFFFFF"/>
                </a:solidFill>
                <a:latin typeface="Space Grotesk Medium" pitchFamily="2" charset="0"/>
                <a:cs typeface="Space Grotesk Medium" pitchFamily="2" charset="0"/>
              </a:rPr>
              <a:t>Data&amp;AI</a:t>
            </a:r>
            <a:r>
              <a:rPr lang="en-US" sz="2400" dirty="0">
                <a:solidFill>
                  <a:srgbClr val="FFFFFF"/>
                </a:solidFill>
                <a:latin typeface="Space Grotesk Medium" pitchFamily="2" charset="0"/>
                <a:cs typeface="Space Grotesk Medium" pitchFamily="2" charset="0"/>
              </a:rPr>
              <a:t>)</a:t>
            </a:r>
            <a:r>
              <a:rPr kumimoji="0" lang="es-ES" sz="2400" b="0" i="0" u="none" strike="noStrike" kern="1200" cap="none" spc="0" normalizeH="0" baseline="0" noProof="0" dirty="0">
                <a:ln>
                  <a:noFill/>
                </a:ln>
                <a:solidFill>
                  <a:srgbClr val="FFFFFF"/>
                </a:solidFill>
                <a:effectLst/>
                <a:uLnTx/>
                <a:uFillTx/>
                <a:latin typeface="Space Grotesk Medium" pitchFamily="2" charset="0"/>
                <a:ea typeface="+mn-ea"/>
                <a:cs typeface="Space Grotesk Medium" pitchFamily="2" charset="0"/>
              </a:rPr>
              <a:t>, Microsoft</a:t>
            </a:r>
            <a:endParaRPr kumimoji="0" lang="en-US" sz="2400" b="0" i="0" u="none" strike="noStrike" kern="1200" cap="none" spc="0" normalizeH="0" baseline="0" noProof="0" dirty="0">
              <a:ln>
                <a:noFill/>
              </a:ln>
              <a:solidFill>
                <a:srgbClr val="FFFFFF"/>
              </a:solidFill>
              <a:effectLst/>
              <a:uLnTx/>
              <a:uFillTx/>
              <a:latin typeface="Space Grotesk Medium" pitchFamily="2" charset="0"/>
              <a:ea typeface="+mn-ea"/>
              <a:cs typeface="Space Grotesk Medium" pitchFamily="2" charset="0"/>
            </a:endParaRPr>
          </a:p>
        </p:txBody>
      </p:sp>
      <p:sp>
        <p:nvSpPr>
          <p:cNvPr id="2" name="TextBox 1">
            <a:extLst>
              <a:ext uri="{FF2B5EF4-FFF2-40B4-BE49-F238E27FC236}">
                <a16:creationId xmlns:a16="http://schemas.microsoft.com/office/drawing/2014/main" id="{1EFA1C56-32D0-D446-9F47-25CA3B5C45D8}"/>
              </a:ext>
            </a:extLst>
          </p:cNvPr>
          <p:cNvSpPr txBox="1"/>
          <p:nvPr/>
        </p:nvSpPr>
        <p:spPr>
          <a:xfrm>
            <a:off x="454090" y="702920"/>
            <a:ext cx="11196734" cy="738664"/>
          </a:xfrm>
          <a:prstGeom prst="rect">
            <a:avLst/>
          </a:prstGeom>
          <a:noFill/>
        </p:spPr>
        <p:txBody>
          <a:bodyPr wrap="square" lIns="0" tIns="0" rIns="0" bIns="0" rtlCol="0">
            <a:spAutoFit/>
          </a:bodyPr>
          <a:lstStyle/>
          <a:p>
            <a:pPr algn="ctr"/>
            <a:r>
              <a:rPr lang="en-US" sz="4800" dirty="0">
                <a:solidFill>
                  <a:schemeClr val="bg1"/>
                </a:solidFill>
                <a:latin typeface="Space Grotesk" pitchFamily="2" charset="77"/>
                <a:cs typeface="Space Grotesk" pitchFamily="2" charset="77"/>
              </a:rPr>
              <a:t>Localization on PostgreSQL</a:t>
            </a:r>
          </a:p>
        </p:txBody>
      </p:sp>
      <p:sp>
        <p:nvSpPr>
          <p:cNvPr id="3" name="TextBox 2">
            <a:extLst>
              <a:ext uri="{FF2B5EF4-FFF2-40B4-BE49-F238E27FC236}">
                <a16:creationId xmlns:a16="http://schemas.microsoft.com/office/drawing/2014/main" id="{9B928156-21FD-C243-B7EA-6925B795EF56}"/>
              </a:ext>
            </a:extLst>
          </p:cNvPr>
          <p:cNvSpPr txBox="1"/>
          <p:nvPr/>
        </p:nvSpPr>
        <p:spPr>
          <a:xfrm>
            <a:off x="4304770" y="5617387"/>
            <a:ext cx="3582460" cy="492443"/>
          </a:xfrm>
          <a:prstGeom prst="rect">
            <a:avLst/>
          </a:prstGeom>
          <a:noFill/>
        </p:spPr>
        <p:txBody>
          <a:bodyPr wrap="square" lIns="0" tIns="0" rIns="0" bIns="0" rtlCol="0">
            <a:spAutoFit/>
          </a:bodyPr>
          <a:lstStyle/>
          <a:p>
            <a:pPr algn="ctr"/>
            <a:r>
              <a:rPr lang="en-US" sz="3200" dirty="0">
                <a:solidFill>
                  <a:schemeClr val="bg2"/>
                </a:solidFill>
                <a:latin typeface="Space Grotesk SemiBold" pitchFamily="2" charset="0"/>
                <a:cs typeface="Space Grotesk SemiBold" pitchFamily="2" charset="0"/>
              </a:rPr>
              <a:t>April 13, 2022</a:t>
            </a:r>
          </a:p>
        </p:txBody>
      </p:sp>
      <p:pic>
        <p:nvPicPr>
          <p:cNvPr id="6" name="Picture 5">
            <a:extLst>
              <a:ext uri="{FF2B5EF4-FFF2-40B4-BE49-F238E27FC236}">
                <a16:creationId xmlns:a16="http://schemas.microsoft.com/office/drawing/2014/main" id="{495CF5F4-5304-611C-4E7C-1884D8ED3936}"/>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9820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B2B4-B334-374E-9681-173FE30D3A2A}"/>
              </a:ext>
            </a:extLst>
          </p:cNvPr>
          <p:cNvSpPr>
            <a:spLocks noGrp="1"/>
          </p:cNvSpPr>
          <p:nvPr>
            <p:ph type="title"/>
          </p:nvPr>
        </p:nvSpPr>
        <p:spPr>
          <a:xfrm>
            <a:off x="588263" y="-958585"/>
            <a:ext cx="4158362" cy="2535236"/>
          </a:xfrm>
        </p:spPr>
        <p:txBody>
          <a:bodyPr wrap="square" anchor="b">
            <a:normAutofit/>
          </a:bodyPr>
          <a:lstStyle/>
          <a:p>
            <a:r>
              <a:rPr lang="en-US" dirty="0"/>
              <a:t>Agenda</a:t>
            </a:r>
          </a:p>
        </p:txBody>
      </p:sp>
      <p:pic>
        <p:nvPicPr>
          <p:cNvPr id="1026" name="Picture 2">
            <a:extLst>
              <a:ext uri="{FF2B5EF4-FFF2-40B4-BE49-F238E27FC236}">
                <a16:creationId xmlns:a16="http://schemas.microsoft.com/office/drawing/2014/main" id="{FAA3D064-0B3D-3F47-9968-BDB68C933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931" y="2284216"/>
            <a:ext cx="2648028" cy="20116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descr="Blank for captions/subtitles">
            <a:extLst>
              <a:ext uri="{FF2B5EF4-FFF2-40B4-BE49-F238E27FC236}">
                <a16:creationId xmlns:a16="http://schemas.microsoft.com/office/drawing/2014/main" id="{5E8F8BA9-20CF-B5DE-0320-0EF92AACE3E6}"/>
              </a:ext>
              <a:ext uri="{C183D7F6-B498-43B3-948B-1728B52AA6E4}">
                <adec:decorative xmlns:adec="http://schemas.microsoft.com/office/drawing/2017/decorative" val="0"/>
              </a:ext>
            </a:extLst>
          </p:cNvPr>
          <p:cNvSpPr/>
          <p:nvPr/>
        </p:nvSpPr>
        <p:spPr bwMode="auto">
          <a:xfrm>
            <a:off x="0" y="576518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A7A08C2-549B-E34A-BC05-1C2B05E43F4B}"/>
              </a:ext>
            </a:extLst>
          </p:cNvPr>
          <p:cNvSpPr>
            <a:spLocks noGrp="1"/>
          </p:cNvSpPr>
          <p:nvPr>
            <p:ph type="body" sz="quarter" idx="10"/>
          </p:nvPr>
        </p:nvSpPr>
        <p:spPr>
          <a:xfrm>
            <a:off x="584199" y="2046185"/>
            <a:ext cx="7739993" cy="3994782"/>
          </a:xfrm>
        </p:spPr>
        <p:txBody>
          <a:bodyPr wrap="square">
            <a:noAutofit/>
          </a:bodyPr>
          <a:lstStyle/>
          <a:p>
            <a:pPr marL="342900" indent="-342900">
              <a:spcBef>
                <a:spcPts val="0"/>
              </a:spcBef>
              <a:buFont typeface="Arial" panose="020B0604020202020204" pitchFamily="34" charset="0"/>
              <a:buChar char="•"/>
            </a:pPr>
            <a:r>
              <a:rPr lang="en-US" sz="3200" b="1" dirty="0">
                <a:solidFill>
                  <a:schemeClr val="bg1">
                    <a:lumMod val="85000"/>
                  </a:schemeClr>
                </a:solidFill>
                <a:effectLst/>
              </a:rPr>
              <a:t>Introduction</a:t>
            </a:r>
          </a:p>
          <a:p>
            <a:pPr marL="342900" indent="-342900">
              <a:spcBef>
                <a:spcPts val="0"/>
              </a:spcBef>
              <a:buFont typeface="Arial" panose="020B0604020202020204" pitchFamily="34" charset="0"/>
              <a:buChar char="•"/>
            </a:pPr>
            <a:r>
              <a:rPr lang="en-US" sz="3200" b="1" dirty="0">
                <a:solidFill>
                  <a:schemeClr val="tx1">
                    <a:lumMod val="75000"/>
                  </a:schemeClr>
                </a:solidFill>
                <a:effectLst/>
              </a:rPr>
              <a:t>A number of different character sets</a:t>
            </a:r>
          </a:p>
          <a:p>
            <a:pPr marL="571500" lvl="1" indent="-342900">
              <a:spcBef>
                <a:spcPts val="0"/>
              </a:spcBef>
              <a:buFont typeface="Arial" panose="020B0604020202020204" pitchFamily="34" charset="0"/>
              <a:buChar char="•"/>
            </a:pPr>
            <a:r>
              <a:rPr lang="en-US" sz="2400" dirty="0">
                <a:solidFill>
                  <a:schemeClr val="tx1">
                    <a:lumMod val="75000"/>
                  </a:schemeClr>
                </a:solidFill>
                <a:effectLst/>
              </a:rPr>
              <a:t>Character Set Support</a:t>
            </a:r>
          </a:p>
          <a:p>
            <a:pPr marL="342900" indent="-342900">
              <a:spcBef>
                <a:spcPts val="0"/>
              </a:spcBef>
              <a:buFont typeface="Arial" panose="020B0604020202020204" pitchFamily="34" charset="0"/>
              <a:buChar char="•"/>
            </a:pPr>
            <a:r>
              <a:rPr lang="en-US" sz="3200" b="1" dirty="0">
                <a:solidFill>
                  <a:schemeClr val="bg1">
                    <a:lumMod val="85000"/>
                  </a:schemeClr>
                </a:solidFill>
                <a:effectLst/>
              </a:rPr>
              <a:t>Locale-specific collation order</a:t>
            </a:r>
          </a:p>
          <a:p>
            <a:pPr marL="571500" lvl="1" indent="-342900">
              <a:spcBef>
                <a:spcPts val="0"/>
              </a:spcBef>
              <a:buFont typeface="Arial" panose="020B0604020202020204" pitchFamily="34" charset="0"/>
              <a:buChar char="•"/>
            </a:pPr>
            <a:r>
              <a:rPr lang="en-US" sz="2400" dirty="0">
                <a:solidFill>
                  <a:schemeClr val="bg1">
                    <a:lumMod val="85000"/>
                  </a:schemeClr>
                </a:solidFill>
                <a:effectLst/>
              </a:rPr>
              <a:t>Locale Support</a:t>
            </a:r>
          </a:p>
          <a:p>
            <a:pPr marL="571500" lvl="1" indent="-342900">
              <a:spcBef>
                <a:spcPts val="0"/>
              </a:spcBef>
              <a:buFont typeface="Arial" panose="020B0604020202020204" pitchFamily="34" charset="0"/>
              <a:buChar char="•"/>
            </a:pPr>
            <a:r>
              <a:rPr lang="en-US" sz="2400" dirty="0">
                <a:solidFill>
                  <a:schemeClr val="bg1">
                    <a:lumMod val="85000"/>
                  </a:schemeClr>
                </a:solidFill>
                <a:effectLst/>
              </a:rPr>
              <a:t>Collation Support</a:t>
            </a:r>
            <a:endParaRPr lang="en-US" sz="2600" dirty="0">
              <a:solidFill>
                <a:schemeClr val="bg1">
                  <a:lumMod val="85000"/>
                </a:schemeClr>
              </a:solidFill>
            </a:endParaRPr>
          </a:p>
          <a:p>
            <a:pPr marL="342900" indent="-342900">
              <a:spcBef>
                <a:spcPts val="0"/>
              </a:spcBef>
              <a:buFont typeface="Arial" panose="020B0604020202020204" pitchFamily="34" charset="0"/>
              <a:buChar char="•"/>
            </a:pPr>
            <a:endParaRPr lang="en-US" sz="2600" dirty="0">
              <a:solidFill>
                <a:schemeClr val="tx1">
                  <a:lumMod val="75000"/>
                </a:schemeClr>
              </a:solidFill>
              <a:effectLst/>
            </a:endParaRPr>
          </a:p>
        </p:txBody>
      </p:sp>
    </p:spTree>
    <p:extLst>
      <p:ext uri="{BB962C8B-B14F-4D97-AF65-F5344CB8AC3E}">
        <p14:creationId xmlns:p14="http://schemas.microsoft.com/office/powerpoint/2010/main" val="20365945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B2B4-B334-374E-9681-173FE30D3A2A}"/>
              </a:ext>
            </a:extLst>
          </p:cNvPr>
          <p:cNvSpPr>
            <a:spLocks noGrp="1"/>
          </p:cNvSpPr>
          <p:nvPr>
            <p:ph type="title"/>
          </p:nvPr>
        </p:nvSpPr>
        <p:spPr>
          <a:xfrm>
            <a:off x="588263" y="-958585"/>
            <a:ext cx="4158362" cy="2535236"/>
          </a:xfrm>
        </p:spPr>
        <p:txBody>
          <a:bodyPr wrap="square" anchor="b">
            <a:normAutofit/>
          </a:bodyPr>
          <a:lstStyle/>
          <a:p>
            <a:r>
              <a:rPr lang="en-US" dirty="0"/>
              <a:t>Agenda</a:t>
            </a:r>
          </a:p>
        </p:txBody>
      </p:sp>
      <p:pic>
        <p:nvPicPr>
          <p:cNvPr id="1026" name="Picture 2">
            <a:extLst>
              <a:ext uri="{FF2B5EF4-FFF2-40B4-BE49-F238E27FC236}">
                <a16:creationId xmlns:a16="http://schemas.microsoft.com/office/drawing/2014/main" id="{FAA3D064-0B3D-3F47-9968-BDB68C933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931" y="2284216"/>
            <a:ext cx="2648028" cy="20116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descr="Blank for captions/subtitles">
            <a:extLst>
              <a:ext uri="{FF2B5EF4-FFF2-40B4-BE49-F238E27FC236}">
                <a16:creationId xmlns:a16="http://schemas.microsoft.com/office/drawing/2014/main" id="{5E8F8BA9-20CF-B5DE-0320-0EF92AACE3E6}"/>
              </a:ext>
              <a:ext uri="{C183D7F6-B498-43B3-948B-1728B52AA6E4}">
                <adec:decorative xmlns:adec="http://schemas.microsoft.com/office/drawing/2017/decorative" val="0"/>
              </a:ext>
            </a:extLst>
          </p:cNvPr>
          <p:cNvSpPr/>
          <p:nvPr/>
        </p:nvSpPr>
        <p:spPr bwMode="auto">
          <a:xfrm>
            <a:off x="0" y="576518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A7A08C2-549B-E34A-BC05-1C2B05E43F4B}"/>
              </a:ext>
            </a:extLst>
          </p:cNvPr>
          <p:cNvSpPr>
            <a:spLocks noGrp="1"/>
          </p:cNvSpPr>
          <p:nvPr>
            <p:ph type="body" sz="quarter" idx="10"/>
          </p:nvPr>
        </p:nvSpPr>
        <p:spPr>
          <a:xfrm>
            <a:off x="584199" y="2046185"/>
            <a:ext cx="7739993" cy="3994782"/>
          </a:xfrm>
        </p:spPr>
        <p:txBody>
          <a:bodyPr wrap="square">
            <a:noAutofit/>
          </a:bodyPr>
          <a:lstStyle/>
          <a:p>
            <a:pPr marL="342900" indent="-342900">
              <a:spcBef>
                <a:spcPts val="0"/>
              </a:spcBef>
              <a:buFont typeface="Arial" panose="020B0604020202020204" pitchFamily="34" charset="0"/>
              <a:buChar char="•"/>
            </a:pPr>
            <a:r>
              <a:rPr lang="en-US" sz="3200" b="1" dirty="0">
                <a:effectLst/>
              </a:rPr>
              <a:t>Introduction</a:t>
            </a:r>
          </a:p>
          <a:p>
            <a:pPr marL="342900" indent="-342900">
              <a:spcBef>
                <a:spcPts val="0"/>
              </a:spcBef>
              <a:buFont typeface="Arial" panose="020B0604020202020204" pitchFamily="34" charset="0"/>
              <a:buChar char="•"/>
            </a:pPr>
            <a:r>
              <a:rPr lang="en-US" sz="3200" b="1" dirty="0">
                <a:solidFill>
                  <a:schemeClr val="tx1">
                    <a:lumMod val="75000"/>
                  </a:schemeClr>
                </a:solidFill>
                <a:effectLst/>
              </a:rPr>
              <a:t>A number of different character sets</a:t>
            </a:r>
          </a:p>
          <a:p>
            <a:pPr marL="571500" lvl="1" indent="-342900">
              <a:spcBef>
                <a:spcPts val="0"/>
              </a:spcBef>
              <a:buFont typeface="Arial" panose="020B0604020202020204" pitchFamily="34" charset="0"/>
              <a:buChar char="•"/>
            </a:pPr>
            <a:r>
              <a:rPr lang="en-US" sz="2400" dirty="0">
                <a:solidFill>
                  <a:schemeClr val="tx1">
                    <a:lumMod val="75000"/>
                  </a:schemeClr>
                </a:solidFill>
                <a:effectLst/>
              </a:rPr>
              <a:t>Character Set Support</a:t>
            </a:r>
          </a:p>
          <a:p>
            <a:pPr marL="342900" indent="-342900">
              <a:spcBef>
                <a:spcPts val="0"/>
              </a:spcBef>
              <a:buFont typeface="Arial" panose="020B0604020202020204" pitchFamily="34" charset="0"/>
              <a:buChar char="•"/>
            </a:pPr>
            <a:r>
              <a:rPr lang="en-US" sz="3200" b="1" dirty="0">
                <a:solidFill>
                  <a:schemeClr val="tx1">
                    <a:lumMod val="75000"/>
                  </a:schemeClr>
                </a:solidFill>
                <a:effectLst/>
              </a:rPr>
              <a:t>Locale-specific collation order</a:t>
            </a:r>
          </a:p>
          <a:p>
            <a:pPr marL="571500" lvl="1" indent="-342900">
              <a:spcBef>
                <a:spcPts val="0"/>
              </a:spcBef>
              <a:buFont typeface="Arial" panose="020B0604020202020204" pitchFamily="34" charset="0"/>
              <a:buChar char="•"/>
            </a:pPr>
            <a:r>
              <a:rPr lang="en-US" sz="2400" dirty="0">
                <a:solidFill>
                  <a:schemeClr val="tx1">
                    <a:lumMod val="75000"/>
                  </a:schemeClr>
                </a:solidFill>
                <a:effectLst/>
              </a:rPr>
              <a:t>Locale Support</a:t>
            </a:r>
          </a:p>
          <a:p>
            <a:pPr marL="571500" lvl="1" indent="-342900">
              <a:spcBef>
                <a:spcPts val="0"/>
              </a:spcBef>
              <a:buFont typeface="Arial" panose="020B0604020202020204" pitchFamily="34" charset="0"/>
              <a:buChar char="•"/>
            </a:pPr>
            <a:r>
              <a:rPr lang="en-US" sz="2400" dirty="0">
                <a:solidFill>
                  <a:schemeClr val="tx1">
                    <a:lumMod val="75000"/>
                  </a:schemeClr>
                </a:solidFill>
                <a:effectLst/>
              </a:rPr>
              <a:t>Collation Support</a:t>
            </a:r>
            <a:endParaRPr lang="en-US" sz="2600" dirty="0">
              <a:solidFill>
                <a:schemeClr val="tx1">
                  <a:lumMod val="75000"/>
                </a:schemeClr>
              </a:solidFill>
            </a:endParaRPr>
          </a:p>
          <a:p>
            <a:pPr marL="342900" indent="-342900">
              <a:spcBef>
                <a:spcPts val="0"/>
              </a:spcBef>
              <a:buFont typeface="Arial" panose="020B0604020202020204" pitchFamily="34" charset="0"/>
              <a:buChar char="•"/>
            </a:pPr>
            <a:endParaRPr lang="en-US" sz="2600" dirty="0">
              <a:solidFill>
                <a:schemeClr val="tx1">
                  <a:lumMod val="75000"/>
                </a:schemeClr>
              </a:solidFill>
              <a:effectLst/>
            </a:endParaRPr>
          </a:p>
        </p:txBody>
      </p:sp>
    </p:spTree>
    <p:extLst>
      <p:ext uri="{BB962C8B-B14F-4D97-AF65-F5344CB8AC3E}">
        <p14:creationId xmlns:p14="http://schemas.microsoft.com/office/powerpoint/2010/main" val="32489177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452B4-1222-BE0C-C19D-A0659A8A51E7}"/>
              </a:ext>
            </a:extLst>
          </p:cNvPr>
          <p:cNvSpPr txBox="1"/>
          <p:nvPr/>
        </p:nvSpPr>
        <p:spPr>
          <a:xfrm>
            <a:off x="868607" y="1012388"/>
            <a:ext cx="10454785" cy="738664"/>
          </a:xfrm>
          <a:prstGeom prst="rect">
            <a:avLst/>
          </a:prstGeom>
          <a:noFill/>
        </p:spPr>
        <p:txBody>
          <a:bodyPr wrap="none" lIns="0" tIns="0" rIns="0" bIns="0" rtlCol="0">
            <a:spAutoFit/>
          </a:bodyPr>
          <a:lstStyle/>
          <a:p>
            <a:pPr algn="l"/>
            <a:r>
              <a:rPr lang="en-JP" sz="4800" b="1" dirty="0">
                <a:gradFill>
                  <a:gsLst>
                    <a:gs pos="2917">
                      <a:schemeClr val="tx1"/>
                    </a:gs>
                    <a:gs pos="30000">
                      <a:schemeClr val="tx1"/>
                    </a:gs>
                  </a:gsLst>
                  <a:lin ang="5400000" scaled="0"/>
                </a:gradFill>
              </a:rPr>
              <a:t>THANK YOU AND HAPPY HACKING!</a:t>
            </a:r>
          </a:p>
        </p:txBody>
      </p:sp>
      <p:pic>
        <p:nvPicPr>
          <p:cNvPr id="6" name="Graphic 5">
            <a:extLst>
              <a:ext uri="{FF2B5EF4-FFF2-40B4-BE49-F238E27FC236}">
                <a16:creationId xmlns:a16="http://schemas.microsoft.com/office/drawing/2014/main" id="{8ED73493-C3FE-4EB4-8174-5CBB1020D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4981" y="2864728"/>
            <a:ext cx="508931" cy="525348"/>
          </a:xfrm>
          <a:prstGeom prst="rect">
            <a:avLst/>
          </a:prstGeom>
        </p:spPr>
      </p:pic>
      <p:pic>
        <p:nvPicPr>
          <p:cNvPr id="8" name="Picture 7">
            <a:extLst>
              <a:ext uri="{FF2B5EF4-FFF2-40B4-BE49-F238E27FC236}">
                <a16:creationId xmlns:a16="http://schemas.microsoft.com/office/drawing/2014/main" id="{CA49E268-22CC-B9FB-AA96-EC9DA24D59A5}"/>
              </a:ext>
            </a:extLst>
          </p:cNvPr>
          <p:cNvPicPr>
            <a:picLocks noChangeAspect="1"/>
          </p:cNvPicPr>
          <p:nvPr/>
        </p:nvPicPr>
        <p:blipFill>
          <a:blip r:embed="rId5"/>
          <a:stretch>
            <a:fillRect/>
          </a:stretch>
        </p:blipFill>
        <p:spPr>
          <a:xfrm>
            <a:off x="7688887" y="3429000"/>
            <a:ext cx="1635843" cy="1635843"/>
          </a:xfrm>
          <a:prstGeom prst="rect">
            <a:avLst/>
          </a:prstGeom>
        </p:spPr>
      </p:pic>
      <p:pic>
        <p:nvPicPr>
          <p:cNvPr id="4" name="Picture 3">
            <a:extLst>
              <a:ext uri="{FF2B5EF4-FFF2-40B4-BE49-F238E27FC236}">
                <a16:creationId xmlns:a16="http://schemas.microsoft.com/office/drawing/2014/main" id="{4457EBB9-BDB2-2A5F-AB21-9113EB157917}"/>
              </a:ext>
            </a:extLst>
          </p:cNvPr>
          <p:cNvPicPr>
            <a:picLocks noChangeAspect="1"/>
          </p:cNvPicPr>
          <p:nvPr/>
        </p:nvPicPr>
        <p:blipFill>
          <a:blip r:embed="rId6"/>
          <a:stretch>
            <a:fillRect/>
          </a:stretch>
        </p:blipFill>
        <p:spPr>
          <a:xfrm>
            <a:off x="7683802" y="2920441"/>
            <a:ext cx="508931" cy="418637"/>
          </a:xfrm>
          <a:prstGeom prst="rect">
            <a:avLst/>
          </a:prstGeom>
        </p:spPr>
      </p:pic>
      <p:sp>
        <p:nvSpPr>
          <p:cNvPr id="9" name="TextBox 8">
            <a:extLst>
              <a:ext uri="{FF2B5EF4-FFF2-40B4-BE49-F238E27FC236}">
                <a16:creationId xmlns:a16="http://schemas.microsoft.com/office/drawing/2014/main" id="{6C3C415A-930B-8B10-7392-51185D90E2AF}"/>
              </a:ext>
            </a:extLst>
          </p:cNvPr>
          <p:cNvSpPr txBox="1"/>
          <p:nvPr/>
        </p:nvSpPr>
        <p:spPr>
          <a:xfrm>
            <a:off x="8197818" y="2945094"/>
            <a:ext cx="1126912" cy="369332"/>
          </a:xfrm>
          <a:prstGeom prst="rect">
            <a:avLst/>
          </a:prstGeom>
          <a:noFill/>
        </p:spPr>
        <p:txBody>
          <a:bodyPr wrap="none" lIns="0" tIns="0" rIns="0" bIns="0" rtlCol="0">
            <a:spAutoFit/>
          </a:bodyPr>
          <a:lstStyle/>
          <a:p>
            <a:pPr algn="l"/>
            <a:r>
              <a:rPr lang="en-JP" sz="2400" dirty="0">
                <a:solidFill>
                  <a:srgbClr val="1D9BF1"/>
                </a:solidFill>
              </a:rPr>
              <a:t>@kske_t</a:t>
            </a:r>
          </a:p>
        </p:txBody>
      </p:sp>
      <p:sp>
        <p:nvSpPr>
          <p:cNvPr id="11" name="TextBox 10">
            <a:extLst>
              <a:ext uri="{FF2B5EF4-FFF2-40B4-BE49-F238E27FC236}">
                <a16:creationId xmlns:a16="http://schemas.microsoft.com/office/drawing/2014/main" id="{EFC2FDA6-9939-D5A0-E1DA-7C11F6261091}"/>
              </a:ext>
            </a:extLst>
          </p:cNvPr>
          <p:cNvSpPr txBox="1"/>
          <p:nvPr/>
        </p:nvSpPr>
        <p:spPr>
          <a:xfrm>
            <a:off x="10669623" y="2944476"/>
            <a:ext cx="847989" cy="369332"/>
          </a:xfrm>
          <a:prstGeom prst="rect">
            <a:avLst/>
          </a:prstGeom>
          <a:noFill/>
        </p:spPr>
        <p:txBody>
          <a:bodyPr wrap="none" lIns="0" tIns="0" rIns="0" bIns="0" rtlCol="0">
            <a:spAutoFit/>
          </a:bodyPr>
          <a:lstStyle/>
          <a:p>
            <a:pPr algn="l"/>
            <a:r>
              <a:rPr lang="en-JP" sz="2400" dirty="0">
                <a:solidFill>
                  <a:srgbClr val="000000"/>
                </a:solidFill>
              </a:rPr>
              <a:t>@k14i</a:t>
            </a:r>
          </a:p>
        </p:txBody>
      </p:sp>
      <p:pic>
        <p:nvPicPr>
          <p:cNvPr id="13" name="Picture 12">
            <a:extLst>
              <a:ext uri="{FF2B5EF4-FFF2-40B4-BE49-F238E27FC236}">
                <a16:creationId xmlns:a16="http://schemas.microsoft.com/office/drawing/2014/main" id="{50C010A9-DF5A-5D7B-DAD9-025478A79A9E}"/>
              </a:ext>
            </a:extLst>
          </p:cNvPr>
          <p:cNvPicPr>
            <a:picLocks noChangeAspect="1"/>
          </p:cNvPicPr>
          <p:nvPr/>
        </p:nvPicPr>
        <p:blipFill>
          <a:blip r:embed="rId7"/>
          <a:stretch>
            <a:fillRect/>
          </a:stretch>
        </p:blipFill>
        <p:spPr>
          <a:xfrm>
            <a:off x="9973544" y="3426642"/>
            <a:ext cx="1635844" cy="1638201"/>
          </a:xfrm>
          <a:prstGeom prst="rect">
            <a:avLst/>
          </a:prstGeom>
        </p:spPr>
      </p:pic>
      <p:sp>
        <p:nvSpPr>
          <p:cNvPr id="14" name="TextBox 13">
            <a:extLst>
              <a:ext uri="{FF2B5EF4-FFF2-40B4-BE49-F238E27FC236}">
                <a16:creationId xmlns:a16="http://schemas.microsoft.com/office/drawing/2014/main" id="{803A530D-4CE1-1E71-0C73-36151C6E2CF2}"/>
              </a:ext>
            </a:extLst>
          </p:cNvPr>
          <p:cNvSpPr txBox="1"/>
          <p:nvPr/>
        </p:nvSpPr>
        <p:spPr>
          <a:xfrm>
            <a:off x="7157444" y="2411495"/>
            <a:ext cx="4360168"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Keep in touch with the speaker?</a:t>
            </a:r>
          </a:p>
        </p:txBody>
      </p:sp>
      <p:pic>
        <p:nvPicPr>
          <p:cNvPr id="19" name="Graphic 18">
            <a:extLst>
              <a:ext uri="{FF2B5EF4-FFF2-40B4-BE49-F238E27FC236}">
                <a16:creationId xmlns:a16="http://schemas.microsoft.com/office/drawing/2014/main" id="{661B5B98-0FBA-0C37-8E3A-41AE8462DB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8088" y="2858869"/>
            <a:ext cx="943232" cy="530496"/>
          </a:xfrm>
          <a:prstGeom prst="rect">
            <a:avLst/>
          </a:prstGeom>
        </p:spPr>
      </p:pic>
      <p:sp>
        <p:nvSpPr>
          <p:cNvPr id="20" name="TextBox 19">
            <a:extLst>
              <a:ext uri="{FF2B5EF4-FFF2-40B4-BE49-F238E27FC236}">
                <a16:creationId xmlns:a16="http://schemas.microsoft.com/office/drawing/2014/main" id="{810E867D-5109-E9F2-6DD5-6090AF3CAF2C}"/>
              </a:ext>
            </a:extLst>
          </p:cNvPr>
          <p:cNvSpPr txBox="1"/>
          <p:nvPr/>
        </p:nvSpPr>
        <p:spPr>
          <a:xfrm>
            <a:off x="674388" y="2042163"/>
            <a:ext cx="4621458" cy="738664"/>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Q&amp;A and discussion</a:t>
            </a:r>
          </a:p>
          <a:p>
            <a:pPr algn="l"/>
            <a:r>
              <a:rPr lang="en-JP" sz="2400" dirty="0">
                <a:gradFill>
                  <a:gsLst>
                    <a:gs pos="2917">
                      <a:schemeClr val="tx1"/>
                    </a:gs>
                    <a:gs pos="30000">
                      <a:schemeClr val="tx1"/>
                    </a:gs>
                  </a:gsLst>
                  <a:lin ang="5400000" scaled="0"/>
                </a:gradFill>
              </a:rPr>
              <a:t>in Microsoft Open Source Discord</a:t>
            </a:r>
          </a:p>
        </p:txBody>
      </p:sp>
      <p:sp>
        <p:nvSpPr>
          <p:cNvPr id="21" name="TextBox 20">
            <a:extLst>
              <a:ext uri="{FF2B5EF4-FFF2-40B4-BE49-F238E27FC236}">
                <a16:creationId xmlns:a16="http://schemas.microsoft.com/office/drawing/2014/main" id="{7C8F9176-81C2-60CB-2DCB-CF8D52A4912B}"/>
              </a:ext>
            </a:extLst>
          </p:cNvPr>
          <p:cNvSpPr txBox="1"/>
          <p:nvPr/>
        </p:nvSpPr>
        <p:spPr>
          <a:xfrm>
            <a:off x="2449829" y="2939451"/>
            <a:ext cx="1311256" cy="369332"/>
          </a:xfrm>
          <a:prstGeom prst="rect">
            <a:avLst/>
          </a:prstGeom>
          <a:noFill/>
        </p:spPr>
        <p:txBody>
          <a:bodyPr wrap="none" lIns="0" tIns="0" rIns="0" bIns="0" rtlCol="0">
            <a:spAutoFit/>
          </a:bodyPr>
          <a:lstStyle/>
          <a:p>
            <a:pPr algn="l"/>
            <a:r>
              <a:rPr lang="en-JP" sz="2400" dirty="0">
                <a:solidFill>
                  <a:srgbClr val="8C9EFF"/>
                </a:solidFill>
              </a:rPr>
              <a:t>#cituscon</a:t>
            </a:r>
          </a:p>
        </p:txBody>
      </p:sp>
      <p:pic>
        <p:nvPicPr>
          <p:cNvPr id="23" name="Picture 22">
            <a:extLst>
              <a:ext uri="{FF2B5EF4-FFF2-40B4-BE49-F238E27FC236}">
                <a16:creationId xmlns:a16="http://schemas.microsoft.com/office/drawing/2014/main" id="{E0F4808C-EBD3-5E23-8CAF-8039F0CB5CB4}"/>
              </a:ext>
            </a:extLst>
          </p:cNvPr>
          <p:cNvPicPr>
            <a:picLocks noChangeAspect="1"/>
          </p:cNvPicPr>
          <p:nvPr/>
        </p:nvPicPr>
        <p:blipFill>
          <a:blip r:embed="rId10"/>
          <a:stretch>
            <a:fillRect/>
          </a:stretch>
        </p:blipFill>
        <p:spPr>
          <a:xfrm>
            <a:off x="1824434" y="3426642"/>
            <a:ext cx="1966536" cy="1971917"/>
          </a:xfrm>
          <a:prstGeom prst="rect">
            <a:avLst/>
          </a:prstGeom>
        </p:spPr>
      </p:pic>
    </p:spTree>
    <p:extLst>
      <p:ext uri="{BB962C8B-B14F-4D97-AF65-F5344CB8AC3E}">
        <p14:creationId xmlns:p14="http://schemas.microsoft.com/office/powerpoint/2010/main" val="596217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5F3259-6C9D-75B5-9AAA-5E3074A8DE26}"/>
              </a:ext>
            </a:extLst>
          </p:cNvPr>
          <p:cNvPicPr>
            <a:picLocks noChangeAspect="1"/>
          </p:cNvPicPr>
          <p:nvPr/>
        </p:nvPicPr>
        <p:blipFill rotWithShape="1">
          <a:blip r:embed="rId3"/>
          <a:srcRect r="20885"/>
          <a:stretch/>
        </p:blipFill>
        <p:spPr>
          <a:xfrm>
            <a:off x="2975336" y="2750982"/>
            <a:ext cx="8625600" cy="758059"/>
          </a:xfrm>
          <a:prstGeom prst="rect">
            <a:avLst/>
          </a:prstGeom>
        </p:spPr>
      </p:pic>
      <p:pic>
        <p:nvPicPr>
          <p:cNvPr id="8" name="Picture 7">
            <a:extLst>
              <a:ext uri="{FF2B5EF4-FFF2-40B4-BE49-F238E27FC236}">
                <a16:creationId xmlns:a16="http://schemas.microsoft.com/office/drawing/2014/main" id="{15756C23-9204-D9CC-B990-83053D43CD33}"/>
              </a:ext>
            </a:extLst>
          </p:cNvPr>
          <p:cNvPicPr>
            <a:picLocks noChangeAspect="1"/>
          </p:cNvPicPr>
          <p:nvPr/>
        </p:nvPicPr>
        <p:blipFill rotWithShape="1">
          <a:blip r:embed="rId4"/>
          <a:srcRect r="19036" b="-50"/>
          <a:stretch/>
        </p:blipFill>
        <p:spPr>
          <a:xfrm>
            <a:off x="2975336" y="3797540"/>
            <a:ext cx="8625600" cy="734400"/>
          </a:xfrm>
          <a:prstGeom prst="rect">
            <a:avLst/>
          </a:prstGeom>
        </p:spPr>
      </p:pic>
      <p:pic>
        <p:nvPicPr>
          <p:cNvPr id="13" name="Picture 12">
            <a:extLst>
              <a:ext uri="{FF2B5EF4-FFF2-40B4-BE49-F238E27FC236}">
                <a16:creationId xmlns:a16="http://schemas.microsoft.com/office/drawing/2014/main" id="{B2ED08EE-41E8-1A33-B495-080CFEFF3AE4}"/>
              </a:ext>
            </a:extLst>
          </p:cNvPr>
          <p:cNvPicPr>
            <a:picLocks noChangeAspect="1"/>
          </p:cNvPicPr>
          <p:nvPr/>
        </p:nvPicPr>
        <p:blipFill rotWithShape="1">
          <a:blip r:embed="rId5"/>
          <a:srcRect t="-45" r="19201" b="44"/>
          <a:stretch/>
        </p:blipFill>
        <p:spPr>
          <a:xfrm>
            <a:off x="2975336" y="4837360"/>
            <a:ext cx="8625600" cy="734400"/>
          </a:xfrm>
          <a:prstGeom prst="rect">
            <a:avLst/>
          </a:prstGeom>
        </p:spPr>
      </p:pic>
      <p:sp>
        <p:nvSpPr>
          <p:cNvPr id="2" name="Title 1">
            <a:extLst>
              <a:ext uri="{FF2B5EF4-FFF2-40B4-BE49-F238E27FC236}">
                <a16:creationId xmlns:a16="http://schemas.microsoft.com/office/drawing/2014/main" id="{7BBC8397-C75C-4DCD-6D1E-446D072E3DC3}"/>
              </a:ext>
            </a:extLst>
          </p:cNvPr>
          <p:cNvSpPr>
            <a:spLocks noGrp="1"/>
          </p:cNvSpPr>
          <p:nvPr>
            <p:ph type="title"/>
          </p:nvPr>
        </p:nvSpPr>
        <p:spPr>
          <a:xfrm>
            <a:off x="588263" y="457200"/>
            <a:ext cx="11018520" cy="553998"/>
          </a:xfrm>
        </p:spPr>
        <p:txBody>
          <a:bodyPr/>
          <a:lstStyle/>
          <a:p>
            <a:r>
              <a:rPr lang="en-JP" dirty="0"/>
              <a:t>Default settings on Azure PostgreSQL</a:t>
            </a:r>
          </a:p>
        </p:txBody>
      </p:sp>
      <p:sp>
        <p:nvSpPr>
          <p:cNvPr id="5" name="Rounded Rectangle 4">
            <a:extLst>
              <a:ext uri="{FF2B5EF4-FFF2-40B4-BE49-F238E27FC236}">
                <a16:creationId xmlns:a16="http://schemas.microsoft.com/office/drawing/2014/main" id="{F8955E27-BAE3-160E-E84B-E040E39F2091}"/>
              </a:ext>
            </a:extLst>
          </p:cNvPr>
          <p:cNvSpPr/>
          <p:nvPr/>
        </p:nvSpPr>
        <p:spPr bwMode="auto">
          <a:xfrm>
            <a:off x="584200" y="1426387"/>
            <a:ext cx="11018520" cy="1072243"/>
          </a:xfrm>
          <a:prstGeom prst="roundRect">
            <a:avLst>
              <a:gd name="adj" fmla="val 1112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chemeClr val="bg1"/>
                </a:solidFill>
                <a:latin typeface="Courier" pitchFamily="2" charset="0"/>
                <a:ea typeface="Segoe UI" pitchFamily="34" charset="0"/>
                <a:cs typeface="Segoe UI" pitchFamily="34" charset="0"/>
              </a:rPr>
              <a:t>SELECT name, setting FROM </a:t>
            </a:r>
            <a:r>
              <a:rPr lang="en-US" sz="2400" dirty="0" err="1">
                <a:solidFill>
                  <a:schemeClr val="bg1"/>
                </a:solidFill>
                <a:latin typeface="Courier" pitchFamily="2" charset="0"/>
                <a:ea typeface="Segoe UI" pitchFamily="34" charset="0"/>
                <a:cs typeface="Segoe UI" pitchFamily="34" charset="0"/>
              </a:rPr>
              <a:t>pg_settings</a:t>
            </a:r>
            <a:r>
              <a:rPr lang="en-US" sz="2400" dirty="0">
                <a:solidFill>
                  <a:schemeClr val="bg1"/>
                </a:solidFill>
                <a:latin typeface="Courier" pitchFamily="2" charset="0"/>
                <a:ea typeface="Segoe UI" pitchFamily="34" charset="0"/>
                <a:cs typeface="Segoe UI" pitchFamily="34" charset="0"/>
              </a:rPr>
              <a:t> WHERE name IN ('</a:t>
            </a:r>
            <a:r>
              <a:rPr lang="en-US" sz="2400" dirty="0" err="1">
                <a:solidFill>
                  <a:schemeClr val="bg1"/>
                </a:solidFill>
                <a:latin typeface="Courier" pitchFamily="2" charset="0"/>
                <a:ea typeface="Segoe UI" pitchFamily="34" charset="0"/>
                <a:cs typeface="Segoe UI" pitchFamily="34" charset="0"/>
              </a:rPr>
              <a:t>server_encoding</a:t>
            </a:r>
            <a:r>
              <a:rPr lang="en-US" sz="2400" dirty="0">
                <a:solidFill>
                  <a:schemeClr val="bg1"/>
                </a:solidFill>
                <a:latin typeface="Courier" pitchFamily="2" charset="0"/>
                <a:ea typeface="Segoe UI" pitchFamily="34" charset="0"/>
                <a:cs typeface="Segoe UI" pitchFamily="34" charset="0"/>
              </a:rPr>
              <a:t>', '</a:t>
            </a:r>
            <a:r>
              <a:rPr lang="en-US" sz="2400" dirty="0" err="1">
                <a:solidFill>
                  <a:schemeClr val="bg1"/>
                </a:solidFill>
                <a:latin typeface="Courier" pitchFamily="2" charset="0"/>
                <a:ea typeface="Segoe UI" pitchFamily="34" charset="0"/>
                <a:cs typeface="Segoe UI" pitchFamily="34" charset="0"/>
              </a:rPr>
              <a:t>dynamic_shared_memory_type</a:t>
            </a:r>
            <a:r>
              <a:rPr lang="en-US" sz="2400" dirty="0">
                <a:solidFill>
                  <a:schemeClr val="bg1"/>
                </a:solidFill>
                <a:latin typeface="Courier" pitchFamily="2" charset="0"/>
                <a:ea typeface="Segoe UI" pitchFamily="34" charset="0"/>
                <a:cs typeface="Segoe UI" pitchFamily="34" charset="0"/>
              </a:rPr>
              <a:t>')</a:t>
            </a:r>
            <a:endParaRPr lang="en-JP" sz="2400" dirty="0">
              <a:solidFill>
                <a:schemeClr val="bg1"/>
              </a:solidFill>
              <a:latin typeface="Courier" pitchFamily="2" charset="0"/>
              <a:ea typeface="Segoe UI" pitchFamily="34" charset="0"/>
              <a:cs typeface="Segoe UI" pitchFamily="34" charset="0"/>
            </a:endParaRPr>
          </a:p>
        </p:txBody>
      </p:sp>
      <p:sp>
        <p:nvSpPr>
          <p:cNvPr id="12" name="TextBox 11">
            <a:extLst>
              <a:ext uri="{FF2B5EF4-FFF2-40B4-BE49-F238E27FC236}">
                <a16:creationId xmlns:a16="http://schemas.microsoft.com/office/drawing/2014/main" id="{E0EEFC6C-620E-99FA-3C20-528ADE2A50F9}"/>
              </a:ext>
            </a:extLst>
          </p:cNvPr>
          <p:cNvSpPr txBox="1"/>
          <p:nvPr/>
        </p:nvSpPr>
        <p:spPr>
          <a:xfrm>
            <a:off x="978723" y="2942422"/>
            <a:ext cx="1766509"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Single Server</a:t>
            </a:r>
          </a:p>
        </p:txBody>
      </p:sp>
      <p:sp>
        <p:nvSpPr>
          <p:cNvPr id="14" name="TextBox 13">
            <a:extLst>
              <a:ext uri="{FF2B5EF4-FFF2-40B4-BE49-F238E27FC236}">
                <a16:creationId xmlns:a16="http://schemas.microsoft.com/office/drawing/2014/main" id="{8C3DE847-B2C8-9212-0EB7-581F3D9A9C46}"/>
              </a:ext>
            </a:extLst>
          </p:cNvPr>
          <p:cNvSpPr txBox="1"/>
          <p:nvPr/>
        </p:nvSpPr>
        <p:spPr>
          <a:xfrm>
            <a:off x="857697" y="3979628"/>
            <a:ext cx="2008563"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Flexible Server</a:t>
            </a:r>
          </a:p>
        </p:txBody>
      </p:sp>
      <p:sp>
        <p:nvSpPr>
          <p:cNvPr id="16" name="TextBox 15">
            <a:extLst>
              <a:ext uri="{FF2B5EF4-FFF2-40B4-BE49-F238E27FC236}">
                <a16:creationId xmlns:a16="http://schemas.microsoft.com/office/drawing/2014/main" id="{73D35D8D-4CD4-9271-AD90-BB8BB3240E56}"/>
              </a:ext>
            </a:extLst>
          </p:cNvPr>
          <p:cNvSpPr txBox="1"/>
          <p:nvPr/>
        </p:nvSpPr>
        <p:spPr>
          <a:xfrm>
            <a:off x="1103756" y="4839274"/>
            <a:ext cx="1516441" cy="738664"/>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Hyperscale</a:t>
            </a:r>
          </a:p>
          <a:p>
            <a:pPr algn="ctr"/>
            <a:r>
              <a:rPr lang="en-JP" sz="2400" dirty="0">
                <a:gradFill>
                  <a:gsLst>
                    <a:gs pos="2917">
                      <a:schemeClr val="tx1"/>
                    </a:gs>
                    <a:gs pos="30000">
                      <a:schemeClr val="tx1"/>
                    </a:gs>
                  </a:gsLst>
                  <a:lin ang="5400000" scaled="0"/>
                </a:gradFill>
              </a:rPr>
              <a:t>(Citus)</a:t>
            </a:r>
          </a:p>
        </p:txBody>
      </p:sp>
    </p:spTree>
    <p:extLst>
      <p:ext uri="{BB962C8B-B14F-4D97-AF65-F5344CB8AC3E}">
        <p14:creationId xmlns:p14="http://schemas.microsoft.com/office/powerpoint/2010/main" val="23426971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8397-C75C-4DCD-6D1E-446D072E3DC3}"/>
              </a:ext>
            </a:extLst>
          </p:cNvPr>
          <p:cNvSpPr>
            <a:spLocks noGrp="1"/>
          </p:cNvSpPr>
          <p:nvPr>
            <p:ph type="title"/>
          </p:nvPr>
        </p:nvSpPr>
        <p:spPr>
          <a:xfrm>
            <a:off x="588263" y="457200"/>
            <a:ext cx="11018520" cy="553998"/>
          </a:xfrm>
        </p:spPr>
        <p:txBody>
          <a:bodyPr/>
          <a:lstStyle/>
          <a:p>
            <a:r>
              <a:rPr lang="en-JP" dirty="0"/>
              <a:t>Default settings on Azure PostgreSQL</a:t>
            </a:r>
          </a:p>
        </p:txBody>
      </p:sp>
      <p:sp>
        <p:nvSpPr>
          <p:cNvPr id="5" name="Rounded Rectangle 4">
            <a:extLst>
              <a:ext uri="{FF2B5EF4-FFF2-40B4-BE49-F238E27FC236}">
                <a16:creationId xmlns:a16="http://schemas.microsoft.com/office/drawing/2014/main" id="{F8955E27-BAE3-160E-E84B-E040E39F2091}"/>
              </a:ext>
            </a:extLst>
          </p:cNvPr>
          <p:cNvSpPr/>
          <p:nvPr/>
        </p:nvSpPr>
        <p:spPr bwMode="auto">
          <a:xfrm>
            <a:off x="584200" y="1426387"/>
            <a:ext cx="11018520" cy="1072243"/>
          </a:xfrm>
          <a:prstGeom prst="roundRect">
            <a:avLst>
              <a:gd name="adj" fmla="val 1112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chemeClr val="bg1"/>
                </a:solidFill>
                <a:latin typeface="Courier" pitchFamily="2" charset="0"/>
                <a:ea typeface="Segoe UI" pitchFamily="34" charset="0"/>
                <a:cs typeface="Segoe UI" pitchFamily="34" charset="0"/>
              </a:rPr>
              <a:t>SELECT </a:t>
            </a:r>
            <a:r>
              <a:rPr lang="en-US" sz="2400" dirty="0" err="1">
                <a:solidFill>
                  <a:schemeClr val="bg1"/>
                </a:solidFill>
                <a:latin typeface="Courier" pitchFamily="2" charset="0"/>
                <a:ea typeface="Segoe UI" pitchFamily="34" charset="0"/>
                <a:cs typeface="Segoe UI" pitchFamily="34" charset="0"/>
              </a:rPr>
              <a:t>datname</a:t>
            </a:r>
            <a:r>
              <a:rPr lang="en-US" sz="2400" dirty="0">
                <a:solidFill>
                  <a:schemeClr val="bg1"/>
                </a:solidFill>
                <a:latin typeface="Courier" pitchFamily="2" charset="0"/>
                <a:ea typeface="Segoe UI" pitchFamily="34" charset="0"/>
                <a:cs typeface="Segoe UI" pitchFamily="34" charset="0"/>
              </a:rPr>
              <a:t>, </a:t>
            </a:r>
            <a:r>
              <a:rPr lang="en-US" sz="2400" dirty="0" err="1">
                <a:solidFill>
                  <a:schemeClr val="bg1"/>
                </a:solidFill>
                <a:latin typeface="Courier" pitchFamily="2" charset="0"/>
                <a:ea typeface="Segoe UI" pitchFamily="34" charset="0"/>
                <a:cs typeface="Segoe UI" pitchFamily="34" charset="0"/>
              </a:rPr>
              <a:t>datcollate</a:t>
            </a:r>
            <a:r>
              <a:rPr lang="en-US" sz="2400" dirty="0">
                <a:solidFill>
                  <a:schemeClr val="bg1"/>
                </a:solidFill>
                <a:latin typeface="Courier" pitchFamily="2" charset="0"/>
                <a:ea typeface="Segoe UI" pitchFamily="34" charset="0"/>
                <a:cs typeface="Segoe UI" pitchFamily="34" charset="0"/>
              </a:rPr>
              <a:t>, </a:t>
            </a:r>
            <a:r>
              <a:rPr lang="en-US" sz="2400" dirty="0" err="1">
                <a:solidFill>
                  <a:schemeClr val="bg1"/>
                </a:solidFill>
                <a:latin typeface="Courier" pitchFamily="2" charset="0"/>
                <a:ea typeface="Segoe UI" pitchFamily="34" charset="0"/>
                <a:cs typeface="Segoe UI" pitchFamily="34" charset="0"/>
              </a:rPr>
              <a:t>datctype</a:t>
            </a:r>
            <a:r>
              <a:rPr lang="en-US" sz="2400" dirty="0">
                <a:solidFill>
                  <a:schemeClr val="bg1"/>
                </a:solidFill>
                <a:latin typeface="Courier" pitchFamily="2" charset="0"/>
                <a:ea typeface="Segoe UI" pitchFamily="34" charset="0"/>
                <a:cs typeface="Segoe UI" pitchFamily="34" charset="0"/>
              </a:rPr>
              <a:t> FROM </a:t>
            </a:r>
            <a:r>
              <a:rPr lang="en-US" sz="2400" dirty="0" err="1">
                <a:solidFill>
                  <a:schemeClr val="bg1"/>
                </a:solidFill>
                <a:latin typeface="Courier" pitchFamily="2" charset="0"/>
                <a:ea typeface="Segoe UI" pitchFamily="34" charset="0"/>
                <a:cs typeface="Segoe UI" pitchFamily="34" charset="0"/>
              </a:rPr>
              <a:t>pg_database</a:t>
            </a:r>
            <a:r>
              <a:rPr lang="en-US" sz="2400" dirty="0">
                <a:solidFill>
                  <a:schemeClr val="bg1"/>
                </a:solidFill>
                <a:latin typeface="Courier" pitchFamily="2" charset="0"/>
                <a:ea typeface="Segoe UI" pitchFamily="34" charset="0"/>
                <a:cs typeface="Segoe UI" pitchFamily="34" charset="0"/>
              </a:rPr>
              <a:t> WHERE </a:t>
            </a:r>
            <a:r>
              <a:rPr lang="en-US" sz="2400" dirty="0" err="1">
                <a:solidFill>
                  <a:schemeClr val="bg1"/>
                </a:solidFill>
                <a:latin typeface="Courier" pitchFamily="2" charset="0"/>
                <a:ea typeface="Segoe UI" pitchFamily="34" charset="0"/>
                <a:cs typeface="Segoe UI" pitchFamily="34" charset="0"/>
              </a:rPr>
              <a:t>datname</a:t>
            </a:r>
            <a:r>
              <a:rPr lang="en-US" sz="2400" dirty="0">
                <a:solidFill>
                  <a:schemeClr val="bg1"/>
                </a:solidFill>
                <a:latin typeface="Courier" pitchFamily="2" charset="0"/>
                <a:ea typeface="Segoe UI" pitchFamily="34" charset="0"/>
                <a:cs typeface="Segoe UI" pitchFamily="34" charset="0"/>
              </a:rPr>
              <a:t> IN ('template1','template0')</a:t>
            </a:r>
            <a:endParaRPr lang="en-JP" sz="2400" dirty="0">
              <a:solidFill>
                <a:schemeClr val="bg1"/>
              </a:solidFill>
              <a:latin typeface="Courier" pitchFamily="2" charset="0"/>
              <a:ea typeface="Segoe UI" pitchFamily="34" charset="0"/>
              <a:cs typeface="Segoe UI" pitchFamily="34" charset="0"/>
            </a:endParaRPr>
          </a:p>
        </p:txBody>
      </p:sp>
      <p:pic>
        <p:nvPicPr>
          <p:cNvPr id="7" name="Picture 6">
            <a:extLst>
              <a:ext uri="{FF2B5EF4-FFF2-40B4-BE49-F238E27FC236}">
                <a16:creationId xmlns:a16="http://schemas.microsoft.com/office/drawing/2014/main" id="{26B7694A-B039-AA91-4A56-854650D37AA0}"/>
              </a:ext>
            </a:extLst>
          </p:cNvPr>
          <p:cNvPicPr>
            <a:picLocks noChangeAspect="1"/>
          </p:cNvPicPr>
          <p:nvPr/>
        </p:nvPicPr>
        <p:blipFill rotWithShape="1">
          <a:blip r:embed="rId3"/>
          <a:srcRect l="-1" t="-1" r="21720" b="-24"/>
          <a:stretch/>
        </p:blipFill>
        <p:spPr>
          <a:xfrm>
            <a:off x="2975336" y="2750982"/>
            <a:ext cx="8625600" cy="752400"/>
          </a:xfrm>
          <a:prstGeom prst="rect">
            <a:avLst/>
          </a:prstGeom>
        </p:spPr>
      </p:pic>
      <p:pic>
        <p:nvPicPr>
          <p:cNvPr id="9" name="Picture 8">
            <a:extLst>
              <a:ext uri="{FF2B5EF4-FFF2-40B4-BE49-F238E27FC236}">
                <a16:creationId xmlns:a16="http://schemas.microsoft.com/office/drawing/2014/main" id="{A60DCF1C-3BB6-5847-5781-5631BAA4784E}"/>
              </a:ext>
            </a:extLst>
          </p:cNvPr>
          <p:cNvPicPr>
            <a:picLocks noChangeAspect="1"/>
          </p:cNvPicPr>
          <p:nvPr/>
        </p:nvPicPr>
        <p:blipFill rotWithShape="1">
          <a:blip r:embed="rId4"/>
          <a:srcRect r="21717" b="-57"/>
          <a:stretch/>
        </p:blipFill>
        <p:spPr>
          <a:xfrm>
            <a:off x="2967081" y="3791694"/>
            <a:ext cx="8625600" cy="745200"/>
          </a:xfrm>
          <a:prstGeom prst="rect">
            <a:avLst/>
          </a:prstGeom>
        </p:spPr>
      </p:pic>
      <p:pic>
        <p:nvPicPr>
          <p:cNvPr id="11" name="Picture 10">
            <a:extLst>
              <a:ext uri="{FF2B5EF4-FFF2-40B4-BE49-F238E27FC236}">
                <a16:creationId xmlns:a16="http://schemas.microsoft.com/office/drawing/2014/main" id="{437B63A0-B42B-49DB-B6BE-9D796B7285D8}"/>
              </a:ext>
            </a:extLst>
          </p:cNvPr>
          <p:cNvPicPr>
            <a:picLocks noChangeAspect="1"/>
          </p:cNvPicPr>
          <p:nvPr/>
        </p:nvPicPr>
        <p:blipFill rotWithShape="1">
          <a:blip r:embed="rId5"/>
          <a:srcRect l="1" r="21764" b="98"/>
          <a:stretch/>
        </p:blipFill>
        <p:spPr>
          <a:xfrm>
            <a:off x="2975336" y="4832406"/>
            <a:ext cx="8625600" cy="752400"/>
          </a:xfrm>
          <a:prstGeom prst="rect">
            <a:avLst/>
          </a:prstGeom>
        </p:spPr>
      </p:pic>
      <p:sp>
        <p:nvSpPr>
          <p:cNvPr id="12" name="TextBox 11">
            <a:extLst>
              <a:ext uri="{FF2B5EF4-FFF2-40B4-BE49-F238E27FC236}">
                <a16:creationId xmlns:a16="http://schemas.microsoft.com/office/drawing/2014/main" id="{E0EEFC6C-620E-99FA-3C20-528ADE2A50F9}"/>
              </a:ext>
            </a:extLst>
          </p:cNvPr>
          <p:cNvSpPr txBox="1"/>
          <p:nvPr/>
        </p:nvSpPr>
        <p:spPr>
          <a:xfrm>
            <a:off x="978723" y="2942422"/>
            <a:ext cx="1766509"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Single Server</a:t>
            </a:r>
          </a:p>
        </p:txBody>
      </p:sp>
      <p:sp>
        <p:nvSpPr>
          <p:cNvPr id="14" name="TextBox 13">
            <a:extLst>
              <a:ext uri="{FF2B5EF4-FFF2-40B4-BE49-F238E27FC236}">
                <a16:creationId xmlns:a16="http://schemas.microsoft.com/office/drawing/2014/main" id="{8C3DE847-B2C8-9212-0EB7-581F3D9A9C46}"/>
              </a:ext>
            </a:extLst>
          </p:cNvPr>
          <p:cNvSpPr txBox="1"/>
          <p:nvPr/>
        </p:nvSpPr>
        <p:spPr>
          <a:xfrm>
            <a:off x="857697" y="3979628"/>
            <a:ext cx="2008563"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Flexible Server</a:t>
            </a:r>
          </a:p>
        </p:txBody>
      </p:sp>
      <p:sp>
        <p:nvSpPr>
          <p:cNvPr id="16" name="TextBox 15">
            <a:extLst>
              <a:ext uri="{FF2B5EF4-FFF2-40B4-BE49-F238E27FC236}">
                <a16:creationId xmlns:a16="http://schemas.microsoft.com/office/drawing/2014/main" id="{73D35D8D-4CD4-9271-AD90-BB8BB3240E56}"/>
              </a:ext>
            </a:extLst>
          </p:cNvPr>
          <p:cNvSpPr txBox="1"/>
          <p:nvPr/>
        </p:nvSpPr>
        <p:spPr>
          <a:xfrm>
            <a:off x="1103756" y="4839274"/>
            <a:ext cx="1516441" cy="738664"/>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Hyperscale</a:t>
            </a:r>
          </a:p>
          <a:p>
            <a:pPr algn="ctr"/>
            <a:r>
              <a:rPr lang="en-JP" sz="2400" dirty="0">
                <a:gradFill>
                  <a:gsLst>
                    <a:gs pos="2917">
                      <a:schemeClr val="tx1"/>
                    </a:gs>
                    <a:gs pos="30000">
                      <a:schemeClr val="tx1"/>
                    </a:gs>
                  </a:gsLst>
                  <a:lin ang="5400000" scaled="0"/>
                </a:gradFill>
              </a:rPr>
              <a:t>(Citus)</a:t>
            </a:r>
          </a:p>
        </p:txBody>
      </p:sp>
    </p:spTree>
    <p:extLst>
      <p:ext uri="{BB962C8B-B14F-4D97-AF65-F5344CB8AC3E}">
        <p14:creationId xmlns:p14="http://schemas.microsoft.com/office/powerpoint/2010/main" val="33244840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89A3-7BE7-793A-0A4B-CAFD2158BB2E}"/>
              </a:ext>
            </a:extLst>
          </p:cNvPr>
          <p:cNvSpPr>
            <a:spLocks noGrp="1"/>
          </p:cNvSpPr>
          <p:nvPr>
            <p:ph type="title"/>
          </p:nvPr>
        </p:nvSpPr>
        <p:spPr/>
        <p:txBody>
          <a:bodyPr/>
          <a:lstStyle/>
          <a:p>
            <a:r>
              <a:rPr lang="en-JP" dirty="0"/>
              <a:t>Supported Character Sets (Server-side) #1-10</a:t>
            </a:r>
          </a:p>
        </p:txBody>
      </p:sp>
      <p:graphicFrame>
        <p:nvGraphicFramePr>
          <p:cNvPr id="4" name="Table 4">
            <a:extLst>
              <a:ext uri="{FF2B5EF4-FFF2-40B4-BE49-F238E27FC236}">
                <a16:creationId xmlns:a16="http://schemas.microsoft.com/office/drawing/2014/main" id="{D0F52A8A-490B-81E8-6FD9-7C06140E15B7}"/>
              </a:ext>
            </a:extLst>
          </p:cNvPr>
          <p:cNvGraphicFramePr>
            <a:graphicFrameLocks noGrp="1"/>
          </p:cNvGraphicFramePr>
          <p:nvPr>
            <p:ph idx="1"/>
            <p:extLst>
              <p:ext uri="{D42A27DB-BD31-4B8C-83A1-F6EECF244321}">
                <p14:modId xmlns:p14="http://schemas.microsoft.com/office/powerpoint/2010/main" val="3385997418"/>
              </p:ext>
            </p:extLst>
          </p:nvPr>
        </p:nvGraphicFramePr>
        <p:xfrm>
          <a:off x="584200" y="1435100"/>
          <a:ext cx="11018836" cy="4128135"/>
        </p:xfrm>
        <a:graphic>
          <a:graphicData uri="http://schemas.openxmlformats.org/drawingml/2006/table">
            <a:tbl>
              <a:tblPr firstRow="1" bandRow="1">
                <a:tableStyleId>{00A15C55-8517-42AA-B614-E9B94910E393}</a:tableStyleId>
              </a:tblPr>
              <a:tblGrid>
                <a:gridCol w="2754709">
                  <a:extLst>
                    <a:ext uri="{9D8B030D-6E8A-4147-A177-3AD203B41FA5}">
                      <a16:colId xmlns:a16="http://schemas.microsoft.com/office/drawing/2014/main" val="3162140518"/>
                    </a:ext>
                  </a:extLst>
                </a:gridCol>
                <a:gridCol w="5206377">
                  <a:extLst>
                    <a:ext uri="{9D8B030D-6E8A-4147-A177-3AD203B41FA5}">
                      <a16:colId xmlns:a16="http://schemas.microsoft.com/office/drawing/2014/main" val="2741548394"/>
                    </a:ext>
                  </a:extLst>
                </a:gridCol>
                <a:gridCol w="1219200">
                  <a:extLst>
                    <a:ext uri="{9D8B030D-6E8A-4147-A177-3AD203B41FA5}">
                      <a16:colId xmlns:a16="http://schemas.microsoft.com/office/drawing/2014/main" val="3661222331"/>
                    </a:ext>
                  </a:extLst>
                </a:gridCol>
                <a:gridCol w="1838550">
                  <a:extLst>
                    <a:ext uri="{9D8B030D-6E8A-4147-A177-3AD203B41FA5}">
                      <a16:colId xmlns:a16="http://schemas.microsoft.com/office/drawing/2014/main" val="1345387594"/>
                    </a:ext>
                  </a:extLst>
                </a:gridCol>
              </a:tblGrid>
              <a:tr h="370840">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Name</a:t>
                      </a:r>
                    </a:p>
                  </a:txBody>
                  <a:tcPr marL="9525" marR="9525" marT="9525" marB="0" anchor="ctr"/>
                </a:tc>
                <a:tc>
                  <a:txBody>
                    <a:bodyPr/>
                    <a:lstStyle/>
                    <a:p>
                      <a:pPr algn="ctr" fontAlgn="ctr"/>
                      <a:r>
                        <a:rPr lang="en-US" sz="2400" b="1" i="0" u="none" strike="noStrike">
                          <a:solidFill>
                            <a:schemeClr val="bg1"/>
                          </a:solidFill>
                          <a:effectLst/>
                          <a:latin typeface="Arial" panose="020B0604020202020204" pitchFamily="34" charset="0"/>
                          <a:ea typeface="游ゴシック" panose="020B0400000000000000" pitchFamily="34" charset="-128"/>
                        </a:rPr>
                        <a:t>Language</a:t>
                      </a:r>
                    </a:p>
                  </a:txBody>
                  <a:tcPr marL="9525" marR="9525" marT="9525" marB="0" anchor="ctr"/>
                </a:tc>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ICU?</a:t>
                      </a:r>
                    </a:p>
                  </a:txBody>
                  <a:tcPr marL="9525" marR="9525" marT="9525" marB="0" anchor="ctr"/>
                </a:tc>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Bytes/​Char</a:t>
                      </a:r>
                    </a:p>
                  </a:txBody>
                  <a:tcPr marL="9525" marR="9525" marT="9525" marB="0" anchor="ctr"/>
                </a:tc>
                <a:extLst>
                  <a:ext uri="{0D108BD9-81ED-4DB2-BD59-A6C34878D82A}">
                    <a16:rowId xmlns:a16="http://schemas.microsoft.com/office/drawing/2014/main" val="3068643266"/>
                  </a:ext>
                </a:extLst>
              </a:tr>
              <a:tr h="370840">
                <a:tc>
                  <a:txBody>
                    <a:bodyPr/>
                    <a:lstStyle/>
                    <a:p>
                      <a:pPr algn="l" fontAlgn="ctr"/>
                      <a:r>
                        <a:rPr lang="en-US" sz="2400" b="0" i="0" u="none" strike="noStrike" dirty="0">
                          <a:solidFill>
                            <a:srgbClr val="212529"/>
                          </a:solidFill>
                          <a:effectLst/>
                          <a:latin typeface="Courier New" panose="02070309020205020404" pitchFamily="49" charset="0"/>
                          <a:ea typeface="游ゴシック" panose="020B0400000000000000" pitchFamily="34" charset="-128"/>
                        </a:rPr>
                        <a:t>UTF8</a:t>
                      </a:r>
                    </a:p>
                  </a:txBody>
                  <a:tcPr marL="9525" marR="9525" marT="9525" marB="0" anchor="ctr"/>
                </a:tc>
                <a:tc>
                  <a:txBody>
                    <a:bodyPr/>
                    <a:lstStyle/>
                    <a:p>
                      <a:pPr algn="l" fontAlgn="ctr"/>
                      <a:r>
                        <a:rPr lang="en-US" sz="2400" b="0" i="1" u="none" strike="noStrike">
                          <a:solidFill>
                            <a:srgbClr val="212529"/>
                          </a:solidFill>
                          <a:effectLst/>
                          <a:latin typeface="Arial" panose="020B0604020202020204" pitchFamily="34" charset="0"/>
                          <a:ea typeface="游ゴシック" panose="020B0400000000000000" pitchFamily="34" charset="-128"/>
                        </a:rPr>
                        <a:t>all</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1–4</a:t>
                      </a:r>
                    </a:p>
                  </a:txBody>
                  <a:tcPr marL="9525" marR="9525" marT="9525" marB="0" anchor="ctr"/>
                </a:tc>
                <a:extLst>
                  <a:ext uri="{0D108BD9-81ED-4DB2-BD59-A6C34878D82A}">
                    <a16:rowId xmlns:a16="http://schemas.microsoft.com/office/drawing/2014/main" val="445303450"/>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SQL_ASCII</a:t>
                      </a:r>
                    </a:p>
                  </a:txBody>
                  <a:tcPr marL="9525" marR="9525" marT="9525" marB="0" anchor="ctr"/>
                </a:tc>
                <a:tc>
                  <a:txBody>
                    <a:bodyPr/>
                    <a:lstStyle/>
                    <a:p>
                      <a:pPr algn="l" fontAlgn="ctr"/>
                      <a:r>
                        <a:rPr lang="en-US" sz="2400" b="0" i="1" u="none" strike="noStrike">
                          <a:solidFill>
                            <a:srgbClr val="212529"/>
                          </a:solidFill>
                          <a:effectLst/>
                          <a:latin typeface="Arial" panose="020B0604020202020204" pitchFamily="34" charset="0"/>
                          <a:ea typeface="游ゴシック" panose="020B0400000000000000" pitchFamily="34" charset="-128"/>
                        </a:rPr>
                        <a:t>any</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No</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574634369"/>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WIN1256</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Arabic</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2144906690"/>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LATIN7</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Baltic</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1578398823"/>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WIN1257</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Baltic</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365293506"/>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LATIN8</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Celtic</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3564293492"/>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LATIN2</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Central European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3929250653"/>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WIN1250</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Central European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2990665014"/>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WIN866</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Cyrillic</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284053526"/>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WIN1251</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Cyrillic</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dirty="0">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3114418582"/>
                  </a:ext>
                </a:extLst>
              </a:tr>
            </a:tbl>
          </a:graphicData>
        </a:graphic>
      </p:graphicFrame>
      <p:sp>
        <p:nvSpPr>
          <p:cNvPr id="5" name="Text Placeholder 4">
            <a:extLst>
              <a:ext uri="{FF2B5EF4-FFF2-40B4-BE49-F238E27FC236}">
                <a16:creationId xmlns:a16="http://schemas.microsoft.com/office/drawing/2014/main" id="{9341EC7E-18A4-D5A0-8799-1618D6C00766}"/>
              </a:ext>
            </a:extLst>
          </p:cNvPr>
          <p:cNvSpPr>
            <a:spLocks noGrp="1"/>
          </p:cNvSpPr>
          <p:nvPr>
            <p:ph type="body" sz="quarter" idx="10"/>
          </p:nvPr>
        </p:nvSpPr>
        <p:spPr>
          <a:xfrm>
            <a:off x="293689" y="69850"/>
            <a:ext cx="11604624" cy="369332"/>
          </a:xfrm>
        </p:spPr>
        <p:txBody>
          <a:bodyPr/>
          <a:lstStyle/>
          <a:p>
            <a:r>
              <a:rPr lang="en-JP" dirty="0"/>
              <a:t>Character Set Basics in PostgreSQL &gt;</a:t>
            </a:r>
          </a:p>
        </p:txBody>
      </p:sp>
    </p:spTree>
    <p:extLst>
      <p:ext uri="{BB962C8B-B14F-4D97-AF65-F5344CB8AC3E}">
        <p14:creationId xmlns:p14="http://schemas.microsoft.com/office/powerpoint/2010/main" val="512470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89A3-7BE7-793A-0A4B-CAFD2158BB2E}"/>
              </a:ext>
            </a:extLst>
          </p:cNvPr>
          <p:cNvSpPr>
            <a:spLocks noGrp="1"/>
          </p:cNvSpPr>
          <p:nvPr>
            <p:ph type="title"/>
          </p:nvPr>
        </p:nvSpPr>
        <p:spPr/>
        <p:txBody>
          <a:bodyPr/>
          <a:lstStyle/>
          <a:p>
            <a:r>
              <a:rPr lang="en-JP" dirty="0"/>
              <a:t>Supported Character Sets (Server-side) #11-20</a:t>
            </a:r>
          </a:p>
        </p:txBody>
      </p:sp>
      <p:graphicFrame>
        <p:nvGraphicFramePr>
          <p:cNvPr id="4" name="Table 4">
            <a:extLst>
              <a:ext uri="{FF2B5EF4-FFF2-40B4-BE49-F238E27FC236}">
                <a16:creationId xmlns:a16="http://schemas.microsoft.com/office/drawing/2014/main" id="{D0F52A8A-490B-81E8-6FD9-7C06140E15B7}"/>
              </a:ext>
            </a:extLst>
          </p:cNvPr>
          <p:cNvGraphicFramePr>
            <a:graphicFrameLocks noGrp="1"/>
          </p:cNvGraphicFramePr>
          <p:nvPr>
            <p:ph idx="1"/>
            <p:extLst>
              <p:ext uri="{D42A27DB-BD31-4B8C-83A1-F6EECF244321}">
                <p14:modId xmlns:p14="http://schemas.microsoft.com/office/powerpoint/2010/main" val="1069557568"/>
              </p:ext>
            </p:extLst>
          </p:nvPr>
        </p:nvGraphicFramePr>
        <p:xfrm>
          <a:off x="584200" y="1435100"/>
          <a:ext cx="11018836" cy="4128135"/>
        </p:xfrm>
        <a:graphic>
          <a:graphicData uri="http://schemas.openxmlformats.org/drawingml/2006/table">
            <a:tbl>
              <a:tblPr firstRow="1" bandRow="1">
                <a:tableStyleId>{00A15C55-8517-42AA-B614-E9B94910E393}</a:tableStyleId>
              </a:tblPr>
              <a:tblGrid>
                <a:gridCol w="2754709">
                  <a:extLst>
                    <a:ext uri="{9D8B030D-6E8A-4147-A177-3AD203B41FA5}">
                      <a16:colId xmlns:a16="http://schemas.microsoft.com/office/drawing/2014/main" val="3162140518"/>
                    </a:ext>
                  </a:extLst>
                </a:gridCol>
                <a:gridCol w="5206377">
                  <a:extLst>
                    <a:ext uri="{9D8B030D-6E8A-4147-A177-3AD203B41FA5}">
                      <a16:colId xmlns:a16="http://schemas.microsoft.com/office/drawing/2014/main" val="2741548394"/>
                    </a:ext>
                  </a:extLst>
                </a:gridCol>
                <a:gridCol w="1219200">
                  <a:extLst>
                    <a:ext uri="{9D8B030D-6E8A-4147-A177-3AD203B41FA5}">
                      <a16:colId xmlns:a16="http://schemas.microsoft.com/office/drawing/2014/main" val="3661222331"/>
                    </a:ext>
                  </a:extLst>
                </a:gridCol>
                <a:gridCol w="1838550">
                  <a:extLst>
                    <a:ext uri="{9D8B030D-6E8A-4147-A177-3AD203B41FA5}">
                      <a16:colId xmlns:a16="http://schemas.microsoft.com/office/drawing/2014/main" val="1345387594"/>
                    </a:ext>
                  </a:extLst>
                </a:gridCol>
              </a:tblGrid>
              <a:tr h="370840">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Name</a:t>
                      </a:r>
                    </a:p>
                  </a:txBody>
                  <a:tcPr marL="9525" marR="9525" marT="9525" marB="0" anchor="ctr"/>
                </a:tc>
                <a:tc>
                  <a:txBody>
                    <a:bodyPr/>
                    <a:lstStyle/>
                    <a:p>
                      <a:pPr algn="ctr" fontAlgn="ctr"/>
                      <a:r>
                        <a:rPr lang="en-US" sz="2400" b="1" i="0" u="none" strike="noStrike">
                          <a:solidFill>
                            <a:schemeClr val="bg1"/>
                          </a:solidFill>
                          <a:effectLst/>
                          <a:latin typeface="Arial" panose="020B0604020202020204" pitchFamily="34" charset="0"/>
                          <a:ea typeface="游ゴシック" panose="020B0400000000000000" pitchFamily="34" charset="-128"/>
                        </a:rPr>
                        <a:t>Language</a:t>
                      </a:r>
                    </a:p>
                  </a:txBody>
                  <a:tcPr marL="9525" marR="9525" marT="9525" marB="0" anchor="ctr"/>
                </a:tc>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ICU?</a:t>
                      </a:r>
                    </a:p>
                  </a:txBody>
                  <a:tcPr marL="9525" marR="9525" marT="9525" marB="0" anchor="ctr"/>
                </a:tc>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Bytes/​Char</a:t>
                      </a:r>
                    </a:p>
                  </a:txBody>
                  <a:tcPr marL="9525" marR="9525" marT="9525" marB="0" anchor="ctr"/>
                </a:tc>
                <a:extLst>
                  <a:ext uri="{0D108BD9-81ED-4DB2-BD59-A6C34878D82A}">
                    <a16:rowId xmlns:a16="http://schemas.microsoft.com/office/drawing/2014/main" val="3068643266"/>
                  </a:ext>
                </a:extLst>
              </a:tr>
              <a:tr h="370840">
                <a:tc>
                  <a:txBody>
                    <a:bodyPr/>
                    <a:lstStyle/>
                    <a:p>
                      <a:pPr algn="l" fontAlgn="ctr"/>
                      <a:r>
                        <a:rPr lang="en-US" sz="2400" b="0" i="0" u="none" strike="noStrike" dirty="0">
                          <a:solidFill>
                            <a:srgbClr val="212529"/>
                          </a:solidFill>
                          <a:effectLst/>
                          <a:latin typeface="Courier New" panose="02070309020205020404" pitchFamily="49" charset="0"/>
                          <a:ea typeface="游ゴシック" panose="020B0400000000000000" pitchFamily="34" charset="-128"/>
                        </a:rPr>
                        <a:t>KOI8R</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Cyrillic (Russian)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445303450"/>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KOI8U</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Cyrillic (Ukrainian)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574634369"/>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WIN1253</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Greek</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2144906690"/>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WIN1255</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Hebrew</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1578398823"/>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EUC_JP</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Japanese</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1–3</a:t>
                      </a:r>
                    </a:p>
                  </a:txBody>
                  <a:tcPr marL="9525" marR="9525" marT="9525" marB="0" anchor="ctr"/>
                </a:tc>
                <a:extLst>
                  <a:ext uri="{0D108BD9-81ED-4DB2-BD59-A6C34878D82A}">
                    <a16:rowId xmlns:a16="http://schemas.microsoft.com/office/drawing/2014/main" val="365293506"/>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EUC_JIS_2004</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Japanese</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No</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1–3</a:t>
                      </a:r>
                    </a:p>
                  </a:txBody>
                  <a:tcPr marL="9525" marR="9525" marT="9525" marB="0" anchor="ctr"/>
                </a:tc>
                <a:extLst>
                  <a:ext uri="{0D108BD9-81ED-4DB2-BD59-A6C34878D82A}">
                    <a16:rowId xmlns:a16="http://schemas.microsoft.com/office/drawing/2014/main" val="3564293492"/>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EUC_KR</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Korean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1–3</a:t>
                      </a:r>
                    </a:p>
                  </a:txBody>
                  <a:tcPr marL="9525" marR="9525" marT="9525" marB="0" anchor="ctr"/>
                </a:tc>
                <a:extLst>
                  <a:ext uri="{0D108BD9-81ED-4DB2-BD59-A6C34878D82A}">
                    <a16:rowId xmlns:a16="http://schemas.microsoft.com/office/drawing/2014/main" val="3929250653"/>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ISO_8859_6</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Latin/Arabic</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2990665014"/>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ISO_8859_5</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Latin/Cyrillic</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284053526"/>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ISO_8859_7</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Latin/Greek</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dirty="0">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3114418582"/>
                  </a:ext>
                </a:extLst>
              </a:tr>
            </a:tbl>
          </a:graphicData>
        </a:graphic>
      </p:graphicFrame>
      <p:sp>
        <p:nvSpPr>
          <p:cNvPr id="3" name="Text Placeholder 2">
            <a:extLst>
              <a:ext uri="{FF2B5EF4-FFF2-40B4-BE49-F238E27FC236}">
                <a16:creationId xmlns:a16="http://schemas.microsoft.com/office/drawing/2014/main" id="{B6C5972E-8C28-B049-2039-9D7335AE46A4}"/>
              </a:ext>
            </a:extLst>
          </p:cNvPr>
          <p:cNvSpPr>
            <a:spLocks noGrp="1"/>
          </p:cNvSpPr>
          <p:nvPr>
            <p:ph type="body" sz="quarter" idx="10"/>
          </p:nvPr>
        </p:nvSpPr>
        <p:spPr>
          <a:xfrm>
            <a:off x="293689" y="69850"/>
            <a:ext cx="11604624" cy="369332"/>
          </a:xfrm>
        </p:spPr>
        <p:txBody>
          <a:bodyPr/>
          <a:lstStyle/>
          <a:p>
            <a:r>
              <a:rPr lang="en-JP" dirty="0"/>
              <a:t>Character Set Basics in PostgreSQL &gt;</a:t>
            </a:r>
          </a:p>
        </p:txBody>
      </p:sp>
    </p:spTree>
    <p:extLst>
      <p:ext uri="{BB962C8B-B14F-4D97-AF65-F5344CB8AC3E}">
        <p14:creationId xmlns:p14="http://schemas.microsoft.com/office/powerpoint/2010/main" val="2897647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89A3-7BE7-793A-0A4B-CAFD2158BB2E}"/>
              </a:ext>
            </a:extLst>
          </p:cNvPr>
          <p:cNvSpPr>
            <a:spLocks noGrp="1"/>
          </p:cNvSpPr>
          <p:nvPr>
            <p:ph type="title"/>
          </p:nvPr>
        </p:nvSpPr>
        <p:spPr/>
        <p:txBody>
          <a:bodyPr/>
          <a:lstStyle/>
          <a:p>
            <a:r>
              <a:rPr lang="en-JP" dirty="0"/>
              <a:t>Supported Character Sets (Server-side) #21-30</a:t>
            </a:r>
          </a:p>
        </p:txBody>
      </p:sp>
      <p:graphicFrame>
        <p:nvGraphicFramePr>
          <p:cNvPr id="4" name="Table 4">
            <a:extLst>
              <a:ext uri="{FF2B5EF4-FFF2-40B4-BE49-F238E27FC236}">
                <a16:creationId xmlns:a16="http://schemas.microsoft.com/office/drawing/2014/main" id="{D0F52A8A-490B-81E8-6FD9-7C06140E15B7}"/>
              </a:ext>
            </a:extLst>
          </p:cNvPr>
          <p:cNvGraphicFramePr>
            <a:graphicFrameLocks noGrp="1"/>
          </p:cNvGraphicFramePr>
          <p:nvPr>
            <p:ph idx="1"/>
            <p:extLst>
              <p:ext uri="{D42A27DB-BD31-4B8C-83A1-F6EECF244321}">
                <p14:modId xmlns:p14="http://schemas.microsoft.com/office/powerpoint/2010/main" val="2903206867"/>
              </p:ext>
            </p:extLst>
          </p:nvPr>
        </p:nvGraphicFramePr>
        <p:xfrm>
          <a:off x="584200" y="1435100"/>
          <a:ext cx="11018836" cy="4128135"/>
        </p:xfrm>
        <a:graphic>
          <a:graphicData uri="http://schemas.openxmlformats.org/drawingml/2006/table">
            <a:tbl>
              <a:tblPr firstRow="1" bandRow="1">
                <a:tableStyleId>{00A15C55-8517-42AA-B614-E9B94910E393}</a:tableStyleId>
              </a:tblPr>
              <a:tblGrid>
                <a:gridCol w="2754709">
                  <a:extLst>
                    <a:ext uri="{9D8B030D-6E8A-4147-A177-3AD203B41FA5}">
                      <a16:colId xmlns:a16="http://schemas.microsoft.com/office/drawing/2014/main" val="3162140518"/>
                    </a:ext>
                  </a:extLst>
                </a:gridCol>
                <a:gridCol w="5206377">
                  <a:extLst>
                    <a:ext uri="{9D8B030D-6E8A-4147-A177-3AD203B41FA5}">
                      <a16:colId xmlns:a16="http://schemas.microsoft.com/office/drawing/2014/main" val="2741548394"/>
                    </a:ext>
                  </a:extLst>
                </a:gridCol>
                <a:gridCol w="1219200">
                  <a:extLst>
                    <a:ext uri="{9D8B030D-6E8A-4147-A177-3AD203B41FA5}">
                      <a16:colId xmlns:a16="http://schemas.microsoft.com/office/drawing/2014/main" val="3661222331"/>
                    </a:ext>
                  </a:extLst>
                </a:gridCol>
                <a:gridCol w="1838550">
                  <a:extLst>
                    <a:ext uri="{9D8B030D-6E8A-4147-A177-3AD203B41FA5}">
                      <a16:colId xmlns:a16="http://schemas.microsoft.com/office/drawing/2014/main" val="1345387594"/>
                    </a:ext>
                  </a:extLst>
                </a:gridCol>
              </a:tblGrid>
              <a:tr h="370840">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Name</a:t>
                      </a:r>
                    </a:p>
                  </a:txBody>
                  <a:tcPr marL="9525" marR="9525" marT="9525" marB="0" anchor="ctr"/>
                </a:tc>
                <a:tc>
                  <a:txBody>
                    <a:bodyPr/>
                    <a:lstStyle/>
                    <a:p>
                      <a:pPr algn="ctr" fontAlgn="ctr"/>
                      <a:r>
                        <a:rPr lang="en-US" sz="2400" b="1" i="0" u="none" strike="noStrike">
                          <a:solidFill>
                            <a:schemeClr val="bg1"/>
                          </a:solidFill>
                          <a:effectLst/>
                          <a:latin typeface="Arial" panose="020B0604020202020204" pitchFamily="34" charset="0"/>
                          <a:ea typeface="游ゴシック" panose="020B0400000000000000" pitchFamily="34" charset="-128"/>
                        </a:rPr>
                        <a:t>Language</a:t>
                      </a:r>
                    </a:p>
                  </a:txBody>
                  <a:tcPr marL="9525" marR="9525" marT="9525" marB="0" anchor="ctr"/>
                </a:tc>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ICU?</a:t>
                      </a:r>
                    </a:p>
                  </a:txBody>
                  <a:tcPr marL="9525" marR="9525" marT="9525" marB="0" anchor="ctr"/>
                </a:tc>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Bytes/​Char</a:t>
                      </a:r>
                    </a:p>
                  </a:txBody>
                  <a:tcPr marL="9525" marR="9525" marT="9525" marB="0" anchor="ctr"/>
                </a:tc>
                <a:extLst>
                  <a:ext uri="{0D108BD9-81ED-4DB2-BD59-A6C34878D82A}">
                    <a16:rowId xmlns:a16="http://schemas.microsoft.com/office/drawing/2014/main" val="3068643266"/>
                  </a:ext>
                </a:extLst>
              </a:tr>
              <a:tr h="370840">
                <a:tc>
                  <a:txBody>
                    <a:bodyPr/>
                    <a:lstStyle/>
                    <a:p>
                      <a:pPr algn="l" fontAlgn="ctr"/>
                      <a:r>
                        <a:rPr lang="en-US" sz="2400" b="0" i="0" u="none" strike="noStrike" dirty="0">
                          <a:solidFill>
                            <a:srgbClr val="212529"/>
                          </a:solidFill>
                          <a:effectLst/>
                          <a:latin typeface="Courier New" panose="02070309020205020404" pitchFamily="49" charset="0"/>
                          <a:ea typeface="游ゴシック" panose="020B0400000000000000" pitchFamily="34" charset="-128"/>
                        </a:rPr>
                        <a:t>ISO_8859_8</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Latin/Hebrew</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445303450"/>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LATIN9</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LATIN1 with Euro and accents</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574634369"/>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MULE_INTERNAL</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Multilingual Emacs</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No</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1–4</a:t>
                      </a:r>
                    </a:p>
                  </a:txBody>
                  <a:tcPr marL="9525" marR="9525" marT="9525" marB="0" anchor="ctr"/>
                </a:tc>
                <a:extLst>
                  <a:ext uri="{0D108BD9-81ED-4DB2-BD59-A6C34878D82A}">
                    <a16:rowId xmlns:a16="http://schemas.microsoft.com/office/drawing/2014/main" val="2144906690"/>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LATIN6</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Nordic</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1578398823"/>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LATIN4</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North European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365293506"/>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LATIN10</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Romanian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No</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3564293492"/>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EUC_CN</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Simplified Chinese</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1–3</a:t>
                      </a:r>
                    </a:p>
                  </a:txBody>
                  <a:tcPr marL="9525" marR="9525" marT="9525" marB="0" anchor="ctr"/>
                </a:tc>
                <a:extLst>
                  <a:ext uri="{0D108BD9-81ED-4DB2-BD59-A6C34878D82A}">
                    <a16:rowId xmlns:a16="http://schemas.microsoft.com/office/drawing/2014/main" val="3929250653"/>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LATIN3</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South European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2990665014"/>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WIN874</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Thai</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No</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284053526"/>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EUC_TW</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Traditional Chinese, Taiwanese</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dirty="0">
                          <a:solidFill>
                            <a:srgbClr val="212529"/>
                          </a:solidFill>
                          <a:effectLst/>
                          <a:latin typeface="Arial" panose="020B0604020202020204" pitchFamily="34" charset="0"/>
                          <a:ea typeface="游ゴシック" panose="020B0400000000000000" pitchFamily="34" charset="-128"/>
                        </a:rPr>
                        <a:t>1–3</a:t>
                      </a:r>
                    </a:p>
                  </a:txBody>
                  <a:tcPr marL="9525" marR="9525" marT="9525" marB="0" anchor="ctr"/>
                </a:tc>
                <a:extLst>
                  <a:ext uri="{0D108BD9-81ED-4DB2-BD59-A6C34878D82A}">
                    <a16:rowId xmlns:a16="http://schemas.microsoft.com/office/drawing/2014/main" val="3114418582"/>
                  </a:ext>
                </a:extLst>
              </a:tr>
            </a:tbl>
          </a:graphicData>
        </a:graphic>
      </p:graphicFrame>
      <p:sp>
        <p:nvSpPr>
          <p:cNvPr id="3" name="Text Placeholder 2">
            <a:extLst>
              <a:ext uri="{FF2B5EF4-FFF2-40B4-BE49-F238E27FC236}">
                <a16:creationId xmlns:a16="http://schemas.microsoft.com/office/drawing/2014/main" id="{D446CD6F-31AF-BC65-F8EF-CFFB7DF2B2B3}"/>
              </a:ext>
            </a:extLst>
          </p:cNvPr>
          <p:cNvSpPr>
            <a:spLocks noGrp="1"/>
          </p:cNvSpPr>
          <p:nvPr>
            <p:ph type="body" sz="quarter" idx="10"/>
          </p:nvPr>
        </p:nvSpPr>
        <p:spPr>
          <a:xfrm>
            <a:off x="293689" y="69850"/>
            <a:ext cx="11604624" cy="369332"/>
          </a:xfrm>
        </p:spPr>
        <p:txBody>
          <a:bodyPr/>
          <a:lstStyle/>
          <a:p>
            <a:r>
              <a:rPr lang="en-JP" dirty="0"/>
              <a:t>Character Set Basics in PostgreSQL &gt;</a:t>
            </a:r>
          </a:p>
        </p:txBody>
      </p:sp>
    </p:spTree>
    <p:extLst>
      <p:ext uri="{BB962C8B-B14F-4D97-AF65-F5344CB8AC3E}">
        <p14:creationId xmlns:p14="http://schemas.microsoft.com/office/powerpoint/2010/main" val="42535179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89A3-7BE7-793A-0A4B-CAFD2158BB2E}"/>
              </a:ext>
            </a:extLst>
          </p:cNvPr>
          <p:cNvSpPr>
            <a:spLocks noGrp="1"/>
          </p:cNvSpPr>
          <p:nvPr>
            <p:ph type="title"/>
          </p:nvPr>
        </p:nvSpPr>
        <p:spPr/>
        <p:txBody>
          <a:bodyPr/>
          <a:lstStyle/>
          <a:p>
            <a:r>
              <a:rPr lang="en-JP" dirty="0"/>
              <a:t>Supported Character Sets (Server-side) #31-35</a:t>
            </a:r>
          </a:p>
        </p:txBody>
      </p:sp>
      <p:graphicFrame>
        <p:nvGraphicFramePr>
          <p:cNvPr id="4" name="Table 4">
            <a:extLst>
              <a:ext uri="{FF2B5EF4-FFF2-40B4-BE49-F238E27FC236}">
                <a16:creationId xmlns:a16="http://schemas.microsoft.com/office/drawing/2014/main" id="{D0F52A8A-490B-81E8-6FD9-7C06140E15B7}"/>
              </a:ext>
            </a:extLst>
          </p:cNvPr>
          <p:cNvGraphicFramePr>
            <a:graphicFrameLocks noGrp="1"/>
          </p:cNvGraphicFramePr>
          <p:nvPr>
            <p:ph idx="1"/>
            <p:extLst>
              <p:ext uri="{D42A27DB-BD31-4B8C-83A1-F6EECF244321}">
                <p14:modId xmlns:p14="http://schemas.microsoft.com/office/powerpoint/2010/main" val="2382602595"/>
              </p:ext>
            </p:extLst>
          </p:nvPr>
        </p:nvGraphicFramePr>
        <p:xfrm>
          <a:off x="584200" y="1435100"/>
          <a:ext cx="11018836" cy="2251710"/>
        </p:xfrm>
        <a:graphic>
          <a:graphicData uri="http://schemas.openxmlformats.org/drawingml/2006/table">
            <a:tbl>
              <a:tblPr firstRow="1" bandRow="1">
                <a:tableStyleId>{00A15C55-8517-42AA-B614-E9B94910E393}</a:tableStyleId>
              </a:tblPr>
              <a:tblGrid>
                <a:gridCol w="2754709">
                  <a:extLst>
                    <a:ext uri="{9D8B030D-6E8A-4147-A177-3AD203B41FA5}">
                      <a16:colId xmlns:a16="http://schemas.microsoft.com/office/drawing/2014/main" val="3162140518"/>
                    </a:ext>
                  </a:extLst>
                </a:gridCol>
                <a:gridCol w="5206377">
                  <a:extLst>
                    <a:ext uri="{9D8B030D-6E8A-4147-A177-3AD203B41FA5}">
                      <a16:colId xmlns:a16="http://schemas.microsoft.com/office/drawing/2014/main" val="2741548394"/>
                    </a:ext>
                  </a:extLst>
                </a:gridCol>
                <a:gridCol w="1219200">
                  <a:extLst>
                    <a:ext uri="{9D8B030D-6E8A-4147-A177-3AD203B41FA5}">
                      <a16:colId xmlns:a16="http://schemas.microsoft.com/office/drawing/2014/main" val="3661222331"/>
                    </a:ext>
                  </a:extLst>
                </a:gridCol>
                <a:gridCol w="1838550">
                  <a:extLst>
                    <a:ext uri="{9D8B030D-6E8A-4147-A177-3AD203B41FA5}">
                      <a16:colId xmlns:a16="http://schemas.microsoft.com/office/drawing/2014/main" val="1345387594"/>
                    </a:ext>
                  </a:extLst>
                </a:gridCol>
              </a:tblGrid>
              <a:tr h="370840">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Name</a:t>
                      </a:r>
                    </a:p>
                  </a:txBody>
                  <a:tcPr marL="9525" marR="9525" marT="9525" marB="0" anchor="ctr"/>
                </a:tc>
                <a:tc>
                  <a:txBody>
                    <a:bodyPr/>
                    <a:lstStyle/>
                    <a:p>
                      <a:pPr algn="ctr" fontAlgn="ctr"/>
                      <a:r>
                        <a:rPr lang="en-US" sz="2400" b="1" i="0" u="none" strike="noStrike">
                          <a:solidFill>
                            <a:schemeClr val="bg1"/>
                          </a:solidFill>
                          <a:effectLst/>
                          <a:latin typeface="Arial" panose="020B0604020202020204" pitchFamily="34" charset="0"/>
                          <a:ea typeface="游ゴシック" panose="020B0400000000000000" pitchFamily="34" charset="-128"/>
                        </a:rPr>
                        <a:t>Language</a:t>
                      </a:r>
                    </a:p>
                  </a:txBody>
                  <a:tcPr marL="9525" marR="9525" marT="9525" marB="0" anchor="ctr"/>
                </a:tc>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ICU?</a:t>
                      </a:r>
                    </a:p>
                  </a:txBody>
                  <a:tcPr marL="9525" marR="9525" marT="9525" marB="0" anchor="ctr"/>
                </a:tc>
                <a:tc>
                  <a:txBody>
                    <a:bodyPr/>
                    <a:lstStyle/>
                    <a:p>
                      <a:pPr algn="ctr" fontAlgn="ctr"/>
                      <a:r>
                        <a:rPr lang="en-US" sz="2400" b="1" i="0" u="none" strike="noStrike" dirty="0">
                          <a:solidFill>
                            <a:schemeClr val="bg1"/>
                          </a:solidFill>
                          <a:effectLst/>
                          <a:latin typeface="Arial" panose="020B0604020202020204" pitchFamily="34" charset="0"/>
                          <a:ea typeface="游ゴシック" panose="020B0400000000000000" pitchFamily="34" charset="-128"/>
                        </a:rPr>
                        <a:t>Bytes/​Char</a:t>
                      </a:r>
                    </a:p>
                  </a:txBody>
                  <a:tcPr marL="9525" marR="9525" marT="9525" marB="0" anchor="ctr"/>
                </a:tc>
                <a:extLst>
                  <a:ext uri="{0D108BD9-81ED-4DB2-BD59-A6C34878D82A}">
                    <a16:rowId xmlns:a16="http://schemas.microsoft.com/office/drawing/2014/main" val="3068643266"/>
                  </a:ext>
                </a:extLst>
              </a:tr>
              <a:tr h="370840">
                <a:tc>
                  <a:txBody>
                    <a:bodyPr/>
                    <a:lstStyle/>
                    <a:p>
                      <a:pPr algn="l" fontAlgn="ctr"/>
                      <a:r>
                        <a:rPr lang="en-US" sz="2400" b="0" i="0" u="none" strike="noStrike" dirty="0">
                          <a:solidFill>
                            <a:srgbClr val="212529"/>
                          </a:solidFill>
                          <a:effectLst/>
                          <a:latin typeface="Courier New" panose="02070309020205020404" pitchFamily="49" charset="0"/>
                          <a:ea typeface="游ゴシック" panose="020B0400000000000000" pitchFamily="34" charset="-128"/>
                        </a:rPr>
                        <a:t>LATIN5</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Turkish</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445303450"/>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WIN1254</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Turkish</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574634369"/>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WIN1258</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Vietnamese</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2144906690"/>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LATIN1</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Western European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1578398823"/>
                  </a:ext>
                </a:extLst>
              </a:tr>
              <a:tr h="370840">
                <a:tc>
                  <a:txBody>
                    <a:bodyPr/>
                    <a:lstStyle/>
                    <a:p>
                      <a:pPr algn="l" fontAlgn="ctr"/>
                      <a:r>
                        <a:rPr lang="en-US" sz="2400" b="0" i="0" u="none" strike="noStrike">
                          <a:solidFill>
                            <a:srgbClr val="212529"/>
                          </a:solidFill>
                          <a:effectLst/>
                          <a:latin typeface="Courier New" panose="02070309020205020404" pitchFamily="49" charset="0"/>
                          <a:ea typeface="游ゴシック" panose="020B0400000000000000" pitchFamily="34" charset="-128"/>
                        </a:rPr>
                        <a:t>WIN1252</a:t>
                      </a:r>
                    </a:p>
                  </a:txBody>
                  <a:tcPr marL="9525" marR="9525" marT="9525" marB="0" anchor="ctr"/>
                </a:tc>
                <a:tc>
                  <a:txBody>
                    <a:bodyPr/>
                    <a:lstStyle/>
                    <a:p>
                      <a:pPr algn="l" fontAlgn="ctr"/>
                      <a:r>
                        <a:rPr lang="en-US" sz="2400" b="0" i="0" u="none" strike="noStrike">
                          <a:solidFill>
                            <a:srgbClr val="212529"/>
                          </a:solidFill>
                          <a:effectLst/>
                          <a:latin typeface="Arial" panose="020B0604020202020204" pitchFamily="34" charset="0"/>
                          <a:ea typeface="游ゴシック" panose="020B0400000000000000" pitchFamily="34" charset="-128"/>
                        </a:rPr>
                        <a:t>Western European</a:t>
                      </a:r>
                    </a:p>
                  </a:txBody>
                  <a:tcPr marL="9525" marR="9525" marT="9525" marB="0" anchor="ctr"/>
                </a:tc>
                <a:tc>
                  <a:txBody>
                    <a:bodyPr/>
                    <a:lstStyle/>
                    <a:p>
                      <a:pPr algn="ctr" fontAlgn="ctr"/>
                      <a:r>
                        <a:rPr lang="en-US" sz="2400" b="0" i="0" u="none" strike="noStrike">
                          <a:solidFill>
                            <a:srgbClr val="212529"/>
                          </a:solidFill>
                          <a:effectLst/>
                          <a:latin typeface="Arial" panose="020B0604020202020204" pitchFamily="34" charset="0"/>
                          <a:ea typeface="游ゴシック" panose="020B0400000000000000" pitchFamily="34" charset="-128"/>
                        </a:rPr>
                        <a:t>Yes</a:t>
                      </a:r>
                    </a:p>
                  </a:txBody>
                  <a:tcPr marL="9525" marR="9525" marT="9525" marB="0" anchor="ctr"/>
                </a:tc>
                <a:tc>
                  <a:txBody>
                    <a:bodyPr/>
                    <a:lstStyle/>
                    <a:p>
                      <a:pPr algn="ctr" fontAlgn="ctr"/>
                      <a:r>
                        <a:rPr lang="en-JP" sz="2400" b="0" i="0" u="none" strike="noStrike" dirty="0">
                          <a:solidFill>
                            <a:srgbClr val="212529"/>
                          </a:solidFill>
                          <a:effectLst/>
                          <a:latin typeface="Arial" panose="020B0604020202020204" pitchFamily="34" charset="0"/>
                          <a:ea typeface="游ゴシック" panose="020B0400000000000000" pitchFamily="34" charset="-128"/>
                        </a:rPr>
                        <a:t>1</a:t>
                      </a:r>
                    </a:p>
                  </a:txBody>
                  <a:tcPr marL="9525" marR="9525" marT="9525" marB="0" anchor="ctr"/>
                </a:tc>
                <a:extLst>
                  <a:ext uri="{0D108BD9-81ED-4DB2-BD59-A6C34878D82A}">
                    <a16:rowId xmlns:a16="http://schemas.microsoft.com/office/drawing/2014/main" val="365293506"/>
                  </a:ext>
                </a:extLst>
              </a:tr>
            </a:tbl>
          </a:graphicData>
        </a:graphic>
      </p:graphicFrame>
      <p:sp>
        <p:nvSpPr>
          <p:cNvPr id="3" name="Text Placeholder 2">
            <a:extLst>
              <a:ext uri="{FF2B5EF4-FFF2-40B4-BE49-F238E27FC236}">
                <a16:creationId xmlns:a16="http://schemas.microsoft.com/office/drawing/2014/main" id="{77C800FF-07F6-CDB5-938C-3F1CD823B7DA}"/>
              </a:ext>
            </a:extLst>
          </p:cNvPr>
          <p:cNvSpPr>
            <a:spLocks noGrp="1"/>
          </p:cNvSpPr>
          <p:nvPr>
            <p:ph type="body" sz="quarter" idx="10"/>
          </p:nvPr>
        </p:nvSpPr>
        <p:spPr>
          <a:xfrm>
            <a:off x="293689" y="69850"/>
            <a:ext cx="11604624" cy="369332"/>
          </a:xfrm>
        </p:spPr>
        <p:txBody>
          <a:bodyPr/>
          <a:lstStyle/>
          <a:p>
            <a:r>
              <a:rPr lang="en-JP" dirty="0"/>
              <a:t>Character Set Basics in PostgreSQL &gt;</a:t>
            </a:r>
          </a:p>
        </p:txBody>
      </p:sp>
    </p:spTree>
    <p:extLst>
      <p:ext uri="{BB962C8B-B14F-4D97-AF65-F5344CB8AC3E}">
        <p14:creationId xmlns:p14="http://schemas.microsoft.com/office/powerpoint/2010/main" val="1870266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28BE-5681-F69B-F9EC-1DD173FBC961}"/>
              </a:ext>
            </a:extLst>
          </p:cNvPr>
          <p:cNvSpPr>
            <a:spLocks noGrp="1"/>
          </p:cNvSpPr>
          <p:nvPr>
            <p:ph type="title"/>
          </p:nvPr>
        </p:nvSpPr>
        <p:spPr/>
        <p:txBody>
          <a:bodyPr/>
          <a:lstStyle/>
          <a:p>
            <a:r>
              <a:rPr lang="en-JP" dirty="0"/>
              <a:t>Setting the Character Set</a:t>
            </a:r>
          </a:p>
        </p:txBody>
      </p:sp>
      <p:sp>
        <p:nvSpPr>
          <p:cNvPr id="4" name="Text Placeholder 3">
            <a:extLst>
              <a:ext uri="{FF2B5EF4-FFF2-40B4-BE49-F238E27FC236}">
                <a16:creationId xmlns:a16="http://schemas.microsoft.com/office/drawing/2014/main" id="{039852AA-3424-4FD2-061B-8B6F341889B3}"/>
              </a:ext>
            </a:extLst>
          </p:cNvPr>
          <p:cNvSpPr>
            <a:spLocks noGrp="1"/>
          </p:cNvSpPr>
          <p:nvPr>
            <p:ph type="body" sz="quarter" idx="10"/>
          </p:nvPr>
        </p:nvSpPr>
        <p:spPr/>
        <p:txBody>
          <a:bodyPr/>
          <a:lstStyle/>
          <a:p>
            <a:r>
              <a:rPr lang="en-JP" dirty="0"/>
              <a:t>Character Set Basics in PostgreSQL &gt;</a:t>
            </a:r>
          </a:p>
        </p:txBody>
      </p:sp>
      <p:sp>
        <p:nvSpPr>
          <p:cNvPr id="6" name="Rounded Rectangle 5">
            <a:extLst>
              <a:ext uri="{FF2B5EF4-FFF2-40B4-BE49-F238E27FC236}">
                <a16:creationId xmlns:a16="http://schemas.microsoft.com/office/drawing/2014/main" id="{9876537A-83CA-9444-3E44-947E510579D5}"/>
              </a:ext>
            </a:extLst>
          </p:cNvPr>
          <p:cNvSpPr/>
          <p:nvPr/>
        </p:nvSpPr>
        <p:spPr bwMode="auto">
          <a:xfrm>
            <a:off x="584200" y="1426386"/>
            <a:ext cx="11018520" cy="1029125"/>
          </a:xfrm>
          <a:prstGeom prst="roundRect">
            <a:avLst>
              <a:gd name="adj" fmla="val 1112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CREATE DATABASE new_database TEMPLATE template0 ENCODING 'encoding' LC_CTYPE 'collation.encoding'</a:t>
            </a:r>
          </a:p>
        </p:txBody>
      </p:sp>
      <p:pic>
        <p:nvPicPr>
          <p:cNvPr id="5" name="Picture 4">
            <a:extLst>
              <a:ext uri="{FF2B5EF4-FFF2-40B4-BE49-F238E27FC236}">
                <a16:creationId xmlns:a16="http://schemas.microsoft.com/office/drawing/2014/main" id="{3ECA7E56-69B8-4218-1726-79F6A0D180CF}"/>
              </a:ext>
            </a:extLst>
          </p:cNvPr>
          <p:cNvPicPr>
            <a:picLocks noChangeAspect="1"/>
          </p:cNvPicPr>
          <p:nvPr/>
        </p:nvPicPr>
        <p:blipFill rotWithShape="1">
          <a:blip r:embed="rId3"/>
          <a:srcRect l="2" r="37695"/>
          <a:stretch/>
        </p:blipFill>
        <p:spPr>
          <a:xfrm>
            <a:off x="590867" y="4484130"/>
            <a:ext cx="11018521" cy="994311"/>
          </a:xfrm>
          <a:prstGeom prst="rect">
            <a:avLst/>
          </a:prstGeom>
        </p:spPr>
      </p:pic>
      <p:sp>
        <p:nvSpPr>
          <p:cNvPr id="7" name="Rounded Rectangle 6">
            <a:extLst>
              <a:ext uri="{FF2B5EF4-FFF2-40B4-BE49-F238E27FC236}">
                <a16:creationId xmlns:a16="http://schemas.microsoft.com/office/drawing/2014/main" id="{BEDFA06A-7CA3-3C53-2368-83A364AB2D09}"/>
              </a:ext>
            </a:extLst>
          </p:cNvPr>
          <p:cNvSpPr/>
          <p:nvPr/>
        </p:nvSpPr>
        <p:spPr bwMode="auto">
          <a:xfrm>
            <a:off x="590868" y="2906484"/>
            <a:ext cx="11018520" cy="1126673"/>
          </a:xfrm>
          <a:prstGeom prst="roundRect">
            <a:avLst>
              <a:gd name="adj" fmla="val 10004"/>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CREATE DATABASE my_db TEMPLATE template0 ENCODING 'UTF-8' LC_CTYPE 'ja_JP.UTF-8';</a:t>
            </a:r>
          </a:p>
        </p:txBody>
      </p:sp>
      <p:sp>
        <p:nvSpPr>
          <p:cNvPr id="9" name="TextBox 5">
            <a:extLst>
              <a:ext uri="{FF2B5EF4-FFF2-40B4-BE49-F238E27FC236}">
                <a16:creationId xmlns:a16="http://schemas.microsoft.com/office/drawing/2014/main" id="{EBA38474-1028-B286-8F11-9D9067FE2C89}"/>
              </a:ext>
            </a:extLst>
          </p:cNvPr>
          <p:cNvSpPr txBox="1"/>
          <p:nvPr/>
        </p:nvSpPr>
        <p:spPr>
          <a:xfrm>
            <a:off x="590868" y="2537153"/>
            <a:ext cx="122950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Example:</a:t>
            </a:r>
          </a:p>
        </p:txBody>
      </p:sp>
      <p:sp>
        <p:nvSpPr>
          <p:cNvPr id="16" name="TextBox 5">
            <a:extLst>
              <a:ext uri="{FF2B5EF4-FFF2-40B4-BE49-F238E27FC236}">
                <a16:creationId xmlns:a16="http://schemas.microsoft.com/office/drawing/2014/main" id="{393A4696-2D40-3444-411B-B623420A8BE0}"/>
              </a:ext>
            </a:extLst>
          </p:cNvPr>
          <p:cNvSpPr txBox="1"/>
          <p:nvPr/>
        </p:nvSpPr>
        <p:spPr>
          <a:xfrm>
            <a:off x="590868" y="4114798"/>
            <a:ext cx="924933"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Result:</a:t>
            </a:r>
          </a:p>
        </p:txBody>
      </p:sp>
      <p:sp>
        <p:nvSpPr>
          <p:cNvPr id="18" name="TextBox 17">
            <a:extLst>
              <a:ext uri="{FF2B5EF4-FFF2-40B4-BE49-F238E27FC236}">
                <a16:creationId xmlns:a16="http://schemas.microsoft.com/office/drawing/2014/main" id="{E32BE78C-DB10-3D04-07C7-6DC9BFF91F60}"/>
              </a:ext>
            </a:extLst>
          </p:cNvPr>
          <p:cNvSpPr txBox="1"/>
          <p:nvPr/>
        </p:nvSpPr>
        <p:spPr>
          <a:xfrm>
            <a:off x="6577944" y="254516"/>
            <a:ext cx="5320367" cy="1107996"/>
          </a:xfrm>
          <a:prstGeom prst="rect">
            <a:avLst/>
          </a:prstGeom>
          <a:noFill/>
        </p:spPr>
        <p:txBody>
          <a:bodyPr wrap="none" lIns="0" tIns="0" rIns="0" bIns="0" rtlCol="0">
            <a:spAutoFit/>
          </a:bodyPr>
          <a:lstStyle/>
          <a:p>
            <a:pPr algn="l"/>
            <a:r>
              <a:rPr lang="en-JP" sz="2400" dirty="0">
                <a:solidFill>
                  <a:srgbClr val="FF0000"/>
                </a:solidFill>
              </a:rPr>
              <a:t>* This operation is not available on </a:t>
            </a:r>
          </a:p>
          <a:p>
            <a:pPr algn="l"/>
            <a:r>
              <a:rPr lang="en-JP" sz="2400" dirty="0">
                <a:solidFill>
                  <a:srgbClr val="FF0000"/>
                </a:solidFill>
              </a:rPr>
              <a:t>   Azure PostgreSQL Hyperscale(Citus)</a:t>
            </a:r>
          </a:p>
          <a:p>
            <a:pPr algn="l"/>
            <a:r>
              <a:rPr lang="en-JP" sz="2400" dirty="0">
                <a:solidFill>
                  <a:srgbClr val="FF0000"/>
                </a:solidFill>
              </a:rPr>
              <a:t>   because Citus is a DB level extension.</a:t>
            </a:r>
          </a:p>
        </p:txBody>
      </p:sp>
    </p:spTree>
    <p:extLst>
      <p:ext uri="{BB962C8B-B14F-4D97-AF65-F5344CB8AC3E}">
        <p14:creationId xmlns:p14="http://schemas.microsoft.com/office/powerpoint/2010/main" val="32598633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28BE-5681-F69B-F9EC-1DD173FBC961}"/>
              </a:ext>
            </a:extLst>
          </p:cNvPr>
          <p:cNvSpPr>
            <a:spLocks noGrp="1"/>
          </p:cNvSpPr>
          <p:nvPr>
            <p:ph type="title"/>
          </p:nvPr>
        </p:nvSpPr>
        <p:spPr/>
        <p:txBody>
          <a:bodyPr/>
          <a:lstStyle/>
          <a:p>
            <a:r>
              <a:rPr lang="en-JP" dirty="0"/>
              <a:t>Setting the Character Set</a:t>
            </a:r>
          </a:p>
        </p:txBody>
      </p:sp>
      <p:sp>
        <p:nvSpPr>
          <p:cNvPr id="4" name="Text Placeholder 3">
            <a:extLst>
              <a:ext uri="{FF2B5EF4-FFF2-40B4-BE49-F238E27FC236}">
                <a16:creationId xmlns:a16="http://schemas.microsoft.com/office/drawing/2014/main" id="{039852AA-3424-4FD2-061B-8B6F341889B3}"/>
              </a:ext>
            </a:extLst>
          </p:cNvPr>
          <p:cNvSpPr>
            <a:spLocks noGrp="1"/>
          </p:cNvSpPr>
          <p:nvPr>
            <p:ph type="body" sz="quarter" idx="10"/>
          </p:nvPr>
        </p:nvSpPr>
        <p:spPr/>
        <p:txBody>
          <a:bodyPr/>
          <a:lstStyle/>
          <a:p>
            <a:r>
              <a:rPr lang="en-JP" dirty="0"/>
              <a:t>Character Set Basics in PostgreSQL &gt;</a:t>
            </a:r>
          </a:p>
        </p:txBody>
      </p:sp>
      <p:sp>
        <p:nvSpPr>
          <p:cNvPr id="6" name="Rounded Rectangle 5">
            <a:extLst>
              <a:ext uri="{FF2B5EF4-FFF2-40B4-BE49-F238E27FC236}">
                <a16:creationId xmlns:a16="http://schemas.microsoft.com/office/drawing/2014/main" id="{9876537A-83CA-9444-3E44-947E510579D5}"/>
              </a:ext>
            </a:extLst>
          </p:cNvPr>
          <p:cNvSpPr/>
          <p:nvPr/>
        </p:nvSpPr>
        <p:spPr bwMode="auto">
          <a:xfrm>
            <a:off x="584200" y="1426386"/>
            <a:ext cx="11018520" cy="1029125"/>
          </a:xfrm>
          <a:prstGeom prst="roundRect">
            <a:avLst>
              <a:gd name="adj" fmla="val 1112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CREATE DATABASE new_database TEMPLATE template0 ENCODING 'encoding' LC_CTYPE 'collation.encoding'</a:t>
            </a:r>
          </a:p>
        </p:txBody>
      </p:sp>
      <p:sp>
        <p:nvSpPr>
          <p:cNvPr id="8" name="Rounded Rectangle 7">
            <a:extLst>
              <a:ext uri="{FF2B5EF4-FFF2-40B4-BE49-F238E27FC236}">
                <a16:creationId xmlns:a16="http://schemas.microsoft.com/office/drawing/2014/main" id="{EAE2E0A0-38FD-3157-E774-125075EB8B68}"/>
              </a:ext>
            </a:extLst>
          </p:cNvPr>
          <p:cNvSpPr/>
          <p:nvPr/>
        </p:nvSpPr>
        <p:spPr bwMode="auto">
          <a:xfrm>
            <a:off x="590868" y="2906484"/>
            <a:ext cx="11018520" cy="1126673"/>
          </a:xfrm>
          <a:prstGeom prst="roundRect">
            <a:avLst>
              <a:gd name="adj" fmla="val 10004"/>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CREATE DATABASE my_db TEMPLATE template0 ENCODING 'UTF-8' LC_CTYPE 'ja_JP.UTF-8';</a:t>
            </a:r>
          </a:p>
        </p:txBody>
      </p:sp>
      <p:sp>
        <p:nvSpPr>
          <p:cNvPr id="10" name="TextBox 5">
            <a:extLst>
              <a:ext uri="{FF2B5EF4-FFF2-40B4-BE49-F238E27FC236}">
                <a16:creationId xmlns:a16="http://schemas.microsoft.com/office/drawing/2014/main" id="{01AA226C-A495-60E5-2001-ACFB6B43A403}"/>
              </a:ext>
            </a:extLst>
          </p:cNvPr>
          <p:cNvSpPr txBox="1"/>
          <p:nvPr/>
        </p:nvSpPr>
        <p:spPr>
          <a:xfrm>
            <a:off x="590868" y="2537153"/>
            <a:ext cx="122950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Example:</a:t>
            </a:r>
          </a:p>
        </p:txBody>
      </p:sp>
      <p:sp>
        <p:nvSpPr>
          <p:cNvPr id="12" name="Rounded Rectangle 11">
            <a:extLst>
              <a:ext uri="{FF2B5EF4-FFF2-40B4-BE49-F238E27FC236}">
                <a16:creationId xmlns:a16="http://schemas.microsoft.com/office/drawing/2014/main" id="{2AC88E9E-5253-58C9-BBF3-1BF1583F3BFD}"/>
              </a:ext>
            </a:extLst>
          </p:cNvPr>
          <p:cNvSpPr/>
          <p:nvPr/>
        </p:nvSpPr>
        <p:spPr bwMode="auto">
          <a:xfrm>
            <a:off x="590868" y="4402488"/>
            <a:ext cx="11018520" cy="1126673"/>
          </a:xfrm>
          <a:prstGeom prst="roundRect">
            <a:avLst>
              <a:gd name="adj" fmla="val 10004"/>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 createdb my_db --locale=japanese --template=template0</a:t>
            </a:r>
          </a:p>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 initdb --encoding=UTF=8</a:t>
            </a:r>
          </a:p>
        </p:txBody>
      </p:sp>
      <p:sp>
        <p:nvSpPr>
          <p:cNvPr id="14" name="TextBox 5">
            <a:extLst>
              <a:ext uri="{FF2B5EF4-FFF2-40B4-BE49-F238E27FC236}">
                <a16:creationId xmlns:a16="http://schemas.microsoft.com/office/drawing/2014/main" id="{DA7C7178-3274-E3CA-F840-602BAA760F13}"/>
              </a:ext>
            </a:extLst>
          </p:cNvPr>
          <p:cNvSpPr txBox="1"/>
          <p:nvPr/>
        </p:nvSpPr>
        <p:spPr>
          <a:xfrm>
            <a:off x="590868" y="4033157"/>
            <a:ext cx="1585370"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Alternative:</a:t>
            </a:r>
          </a:p>
        </p:txBody>
      </p:sp>
      <p:sp>
        <p:nvSpPr>
          <p:cNvPr id="16" name="TextBox 15">
            <a:extLst>
              <a:ext uri="{FF2B5EF4-FFF2-40B4-BE49-F238E27FC236}">
                <a16:creationId xmlns:a16="http://schemas.microsoft.com/office/drawing/2014/main" id="{06E6B80C-DF09-AD53-F596-F08F9ECAA417}"/>
              </a:ext>
            </a:extLst>
          </p:cNvPr>
          <p:cNvSpPr txBox="1"/>
          <p:nvPr/>
        </p:nvSpPr>
        <p:spPr>
          <a:xfrm>
            <a:off x="6577944" y="254516"/>
            <a:ext cx="5320367" cy="1107996"/>
          </a:xfrm>
          <a:prstGeom prst="rect">
            <a:avLst/>
          </a:prstGeom>
          <a:noFill/>
        </p:spPr>
        <p:txBody>
          <a:bodyPr wrap="none" lIns="0" tIns="0" rIns="0" bIns="0" rtlCol="0">
            <a:spAutoFit/>
          </a:bodyPr>
          <a:lstStyle/>
          <a:p>
            <a:pPr algn="l"/>
            <a:r>
              <a:rPr lang="en-JP" sz="2400" dirty="0">
                <a:solidFill>
                  <a:srgbClr val="FF0000"/>
                </a:solidFill>
              </a:rPr>
              <a:t>* This operation is not available on </a:t>
            </a:r>
          </a:p>
          <a:p>
            <a:pPr algn="l"/>
            <a:r>
              <a:rPr lang="en-JP" sz="2400" dirty="0">
                <a:solidFill>
                  <a:srgbClr val="FF0000"/>
                </a:solidFill>
              </a:rPr>
              <a:t>   Azure PostgreSQL Hyperscale(Citus)</a:t>
            </a:r>
          </a:p>
          <a:p>
            <a:pPr algn="l"/>
            <a:r>
              <a:rPr lang="en-JP" sz="2400" dirty="0">
                <a:solidFill>
                  <a:srgbClr val="FF0000"/>
                </a:solidFill>
              </a:rPr>
              <a:t>   because Citus is a DB level extension.</a:t>
            </a:r>
          </a:p>
        </p:txBody>
      </p:sp>
    </p:spTree>
    <p:extLst>
      <p:ext uri="{BB962C8B-B14F-4D97-AF65-F5344CB8AC3E}">
        <p14:creationId xmlns:p14="http://schemas.microsoft.com/office/powerpoint/2010/main" val="14311875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B2B4-B334-374E-9681-173FE30D3A2A}"/>
              </a:ext>
            </a:extLst>
          </p:cNvPr>
          <p:cNvSpPr>
            <a:spLocks noGrp="1"/>
          </p:cNvSpPr>
          <p:nvPr>
            <p:ph type="title"/>
          </p:nvPr>
        </p:nvSpPr>
        <p:spPr>
          <a:xfrm>
            <a:off x="588263" y="-958585"/>
            <a:ext cx="4158362" cy="2535236"/>
          </a:xfrm>
        </p:spPr>
        <p:txBody>
          <a:bodyPr wrap="square" anchor="b">
            <a:normAutofit/>
          </a:bodyPr>
          <a:lstStyle/>
          <a:p>
            <a:r>
              <a:rPr lang="en-US" dirty="0"/>
              <a:t>Agenda</a:t>
            </a:r>
          </a:p>
        </p:txBody>
      </p:sp>
      <p:pic>
        <p:nvPicPr>
          <p:cNvPr id="1026" name="Picture 2">
            <a:extLst>
              <a:ext uri="{FF2B5EF4-FFF2-40B4-BE49-F238E27FC236}">
                <a16:creationId xmlns:a16="http://schemas.microsoft.com/office/drawing/2014/main" id="{FAA3D064-0B3D-3F47-9968-BDB68C933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931" y="2284216"/>
            <a:ext cx="2648028" cy="20116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descr="Blank for captions/subtitles">
            <a:extLst>
              <a:ext uri="{FF2B5EF4-FFF2-40B4-BE49-F238E27FC236}">
                <a16:creationId xmlns:a16="http://schemas.microsoft.com/office/drawing/2014/main" id="{5E8F8BA9-20CF-B5DE-0320-0EF92AACE3E6}"/>
              </a:ext>
              <a:ext uri="{C183D7F6-B498-43B3-948B-1728B52AA6E4}">
                <adec:decorative xmlns:adec="http://schemas.microsoft.com/office/drawing/2017/decorative" val="0"/>
              </a:ext>
            </a:extLst>
          </p:cNvPr>
          <p:cNvSpPr/>
          <p:nvPr/>
        </p:nvSpPr>
        <p:spPr bwMode="auto">
          <a:xfrm>
            <a:off x="0" y="576518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A7A08C2-549B-E34A-BC05-1C2B05E43F4B}"/>
              </a:ext>
            </a:extLst>
          </p:cNvPr>
          <p:cNvSpPr>
            <a:spLocks noGrp="1"/>
          </p:cNvSpPr>
          <p:nvPr>
            <p:ph type="body" sz="quarter" idx="10"/>
          </p:nvPr>
        </p:nvSpPr>
        <p:spPr>
          <a:xfrm>
            <a:off x="584199" y="2046185"/>
            <a:ext cx="7739993" cy="3994782"/>
          </a:xfrm>
        </p:spPr>
        <p:txBody>
          <a:bodyPr wrap="square">
            <a:noAutofit/>
          </a:bodyPr>
          <a:lstStyle/>
          <a:p>
            <a:pPr marL="342900" indent="-342900">
              <a:spcBef>
                <a:spcPts val="0"/>
              </a:spcBef>
              <a:buFont typeface="Arial" panose="020B0604020202020204" pitchFamily="34" charset="0"/>
              <a:buChar char="•"/>
            </a:pPr>
            <a:r>
              <a:rPr lang="en-US" sz="3200" b="1" dirty="0">
                <a:solidFill>
                  <a:schemeClr val="bg1">
                    <a:lumMod val="85000"/>
                  </a:schemeClr>
                </a:solidFill>
                <a:effectLst/>
              </a:rPr>
              <a:t>Introduction</a:t>
            </a:r>
          </a:p>
          <a:p>
            <a:pPr marL="342900" indent="-342900">
              <a:spcBef>
                <a:spcPts val="0"/>
              </a:spcBef>
              <a:buFont typeface="Arial" panose="020B0604020202020204" pitchFamily="34" charset="0"/>
              <a:buChar char="•"/>
            </a:pPr>
            <a:r>
              <a:rPr lang="en-US" sz="3200" b="1" dirty="0">
                <a:solidFill>
                  <a:schemeClr val="bg1">
                    <a:lumMod val="85000"/>
                  </a:schemeClr>
                </a:solidFill>
                <a:effectLst/>
              </a:rPr>
              <a:t>A number of different character sets</a:t>
            </a:r>
          </a:p>
          <a:p>
            <a:pPr marL="571500" lvl="1" indent="-342900">
              <a:spcBef>
                <a:spcPts val="0"/>
              </a:spcBef>
              <a:buFont typeface="Arial" panose="020B0604020202020204" pitchFamily="34" charset="0"/>
              <a:buChar char="•"/>
            </a:pPr>
            <a:r>
              <a:rPr lang="en-US" sz="2400" dirty="0">
                <a:solidFill>
                  <a:schemeClr val="bg1">
                    <a:lumMod val="85000"/>
                  </a:schemeClr>
                </a:solidFill>
                <a:effectLst/>
              </a:rPr>
              <a:t>Character Set Support</a:t>
            </a:r>
          </a:p>
          <a:p>
            <a:pPr marL="342900" indent="-342900">
              <a:spcBef>
                <a:spcPts val="0"/>
              </a:spcBef>
              <a:buFont typeface="Arial" panose="020B0604020202020204" pitchFamily="34" charset="0"/>
              <a:buChar char="•"/>
            </a:pPr>
            <a:r>
              <a:rPr lang="en-US" sz="3200" b="1" dirty="0">
                <a:solidFill>
                  <a:schemeClr val="tx1">
                    <a:lumMod val="75000"/>
                  </a:schemeClr>
                </a:solidFill>
                <a:effectLst/>
              </a:rPr>
              <a:t>Locale-specific collation order</a:t>
            </a:r>
          </a:p>
          <a:p>
            <a:pPr marL="571500" lvl="1" indent="-342900">
              <a:spcBef>
                <a:spcPts val="0"/>
              </a:spcBef>
              <a:buFont typeface="Arial" panose="020B0604020202020204" pitchFamily="34" charset="0"/>
              <a:buChar char="•"/>
            </a:pPr>
            <a:r>
              <a:rPr lang="en-US" sz="2400" dirty="0">
                <a:solidFill>
                  <a:schemeClr val="tx1">
                    <a:lumMod val="75000"/>
                  </a:schemeClr>
                </a:solidFill>
                <a:effectLst/>
              </a:rPr>
              <a:t>Locale Support</a:t>
            </a:r>
          </a:p>
          <a:p>
            <a:pPr marL="571500" lvl="1" indent="-342900">
              <a:spcBef>
                <a:spcPts val="0"/>
              </a:spcBef>
              <a:buFont typeface="Arial" panose="020B0604020202020204" pitchFamily="34" charset="0"/>
              <a:buChar char="•"/>
            </a:pPr>
            <a:r>
              <a:rPr lang="en-US" sz="2400" dirty="0">
                <a:solidFill>
                  <a:schemeClr val="tx1">
                    <a:lumMod val="75000"/>
                  </a:schemeClr>
                </a:solidFill>
                <a:effectLst/>
              </a:rPr>
              <a:t>Collation Support</a:t>
            </a:r>
            <a:endParaRPr lang="en-US" sz="2600" dirty="0">
              <a:solidFill>
                <a:schemeClr val="tx1">
                  <a:lumMod val="75000"/>
                </a:schemeClr>
              </a:solidFill>
            </a:endParaRPr>
          </a:p>
          <a:p>
            <a:pPr marL="342900" indent="-342900">
              <a:spcBef>
                <a:spcPts val="0"/>
              </a:spcBef>
              <a:buFont typeface="Arial" panose="020B0604020202020204" pitchFamily="34" charset="0"/>
              <a:buChar char="•"/>
            </a:pPr>
            <a:endParaRPr lang="en-US" sz="2600" dirty="0">
              <a:solidFill>
                <a:schemeClr val="tx1">
                  <a:lumMod val="75000"/>
                </a:schemeClr>
              </a:solidFill>
              <a:effectLst/>
            </a:endParaRPr>
          </a:p>
        </p:txBody>
      </p:sp>
    </p:spTree>
    <p:extLst>
      <p:ext uri="{BB962C8B-B14F-4D97-AF65-F5344CB8AC3E}">
        <p14:creationId xmlns:p14="http://schemas.microsoft.com/office/powerpoint/2010/main" val="13338788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B2B4-B334-374E-9681-173FE30D3A2A}"/>
              </a:ext>
            </a:extLst>
          </p:cNvPr>
          <p:cNvSpPr>
            <a:spLocks noGrp="1"/>
          </p:cNvSpPr>
          <p:nvPr>
            <p:ph type="title"/>
          </p:nvPr>
        </p:nvSpPr>
        <p:spPr>
          <a:xfrm>
            <a:off x="588263" y="-958585"/>
            <a:ext cx="4158362" cy="2535236"/>
          </a:xfrm>
        </p:spPr>
        <p:txBody>
          <a:bodyPr wrap="square" anchor="b">
            <a:normAutofit/>
          </a:bodyPr>
          <a:lstStyle/>
          <a:p>
            <a:r>
              <a:rPr lang="en-US" dirty="0"/>
              <a:t>Agenda</a:t>
            </a:r>
          </a:p>
        </p:txBody>
      </p:sp>
      <p:pic>
        <p:nvPicPr>
          <p:cNvPr id="1026" name="Picture 2">
            <a:extLst>
              <a:ext uri="{FF2B5EF4-FFF2-40B4-BE49-F238E27FC236}">
                <a16:creationId xmlns:a16="http://schemas.microsoft.com/office/drawing/2014/main" id="{FAA3D064-0B3D-3F47-9968-BDB68C933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931" y="2284216"/>
            <a:ext cx="2648028" cy="20116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descr="Blank for captions/subtitles">
            <a:extLst>
              <a:ext uri="{FF2B5EF4-FFF2-40B4-BE49-F238E27FC236}">
                <a16:creationId xmlns:a16="http://schemas.microsoft.com/office/drawing/2014/main" id="{5E8F8BA9-20CF-B5DE-0320-0EF92AACE3E6}"/>
              </a:ext>
              <a:ext uri="{C183D7F6-B498-43B3-948B-1728B52AA6E4}">
                <adec:decorative xmlns:adec="http://schemas.microsoft.com/office/drawing/2017/decorative" val="0"/>
              </a:ext>
            </a:extLst>
          </p:cNvPr>
          <p:cNvSpPr/>
          <p:nvPr/>
        </p:nvSpPr>
        <p:spPr bwMode="auto">
          <a:xfrm>
            <a:off x="0" y="576518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A7A08C2-549B-E34A-BC05-1C2B05E43F4B}"/>
              </a:ext>
            </a:extLst>
          </p:cNvPr>
          <p:cNvSpPr>
            <a:spLocks noGrp="1"/>
          </p:cNvSpPr>
          <p:nvPr>
            <p:ph type="body" sz="quarter" idx="10"/>
          </p:nvPr>
        </p:nvSpPr>
        <p:spPr>
          <a:xfrm>
            <a:off x="584199" y="2046185"/>
            <a:ext cx="8483601" cy="3994782"/>
          </a:xfrm>
        </p:spPr>
        <p:txBody>
          <a:bodyPr wrap="square">
            <a:noAutofit/>
          </a:bodyPr>
          <a:lstStyle/>
          <a:p>
            <a:pPr marL="342900" indent="-342900">
              <a:spcBef>
                <a:spcPts val="0"/>
              </a:spcBef>
              <a:buFont typeface="Arial" panose="020B0604020202020204" pitchFamily="34" charset="0"/>
              <a:buChar char="•"/>
            </a:pPr>
            <a:r>
              <a:rPr lang="en-US" sz="3200" b="1" dirty="0">
                <a:effectLst/>
              </a:rPr>
              <a:t>Introduction </a:t>
            </a:r>
            <a:r>
              <a:rPr lang="en-US" sz="2400" b="1" dirty="0">
                <a:solidFill>
                  <a:schemeClr val="bg1">
                    <a:lumMod val="65000"/>
                  </a:schemeClr>
                </a:solidFill>
                <a:effectLst/>
              </a:rPr>
              <a:t>(5min)</a:t>
            </a:r>
          </a:p>
          <a:p>
            <a:pPr marL="342900" indent="-342900">
              <a:spcBef>
                <a:spcPts val="0"/>
              </a:spcBef>
              <a:buFont typeface="Arial" panose="020B0604020202020204" pitchFamily="34" charset="0"/>
              <a:buChar char="•"/>
            </a:pPr>
            <a:r>
              <a:rPr lang="en-US" sz="3200" b="1" dirty="0">
                <a:solidFill>
                  <a:schemeClr val="tx1">
                    <a:lumMod val="75000"/>
                  </a:schemeClr>
                </a:solidFill>
                <a:effectLst/>
              </a:rPr>
              <a:t>A number of different character sets </a:t>
            </a:r>
            <a:r>
              <a:rPr lang="en-US" sz="2400" b="1" dirty="0">
                <a:solidFill>
                  <a:schemeClr val="bg1">
                    <a:lumMod val="65000"/>
                  </a:schemeClr>
                </a:solidFill>
                <a:effectLst/>
              </a:rPr>
              <a:t>(5min)</a:t>
            </a:r>
          </a:p>
          <a:p>
            <a:pPr marL="571500" lvl="1" indent="-342900">
              <a:spcBef>
                <a:spcPts val="0"/>
              </a:spcBef>
              <a:buFont typeface="Arial" panose="020B0604020202020204" pitchFamily="34" charset="0"/>
              <a:buChar char="•"/>
            </a:pPr>
            <a:r>
              <a:rPr lang="en-US" sz="2400" dirty="0">
                <a:solidFill>
                  <a:schemeClr val="tx1">
                    <a:lumMod val="75000"/>
                  </a:schemeClr>
                </a:solidFill>
                <a:effectLst/>
              </a:rPr>
              <a:t>Character Set Support</a:t>
            </a:r>
          </a:p>
          <a:p>
            <a:pPr marL="342900" indent="-342900">
              <a:spcBef>
                <a:spcPts val="0"/>
              </a:spcBef>
              <a:buFont typeface="Arial" panose="020B0604020202020204" pitchFamily="34" charset="0"/>
              <a:buChar char="•"/>
            </a:pPr>
            <a:r>
              <a:rPr lang="en-US" sz="3200" b="1" dirty="0">
                <a:solidFill>
                  <a:schemeClr val="tx1">
                    <a:lumMod val="75000"/>
                  </a:schemeClr>
                </a:solidFill>
                <a:effectLst/>
              </a:rPr>
              <a:t>Locale-specific collation order </a:t>
            </a:r>
            <a:r>
              <a:rPr lang="en-US" sz="2400" b="1" dirty="0">
                <a:solidFill>
                  <a:schemeClr val="bg1">
                    <a:lumMod val="65000"/>
                  </a:schemeClr>
                </a:solidFill>
                <a:effectLst/>
              </a:rPr>
              <a:t>(15min)</a:t>
            </a:r>
          </a:p>
          <a:p>
            <a:pPr marL="571500" lvl="1" indent="-342900">
              <a:spcBef>
                <a:spcPts val="0"/>
              </a:spcBef>
              <a:buFont typeface="Arial" panose="020B0604020202020204" pitchFamily="34" charset="0"/>
              <a:buChar char="•"/>
            </a:pPr>
            <a:r>
              <a:rPr lang="en-US" sz="2400" dirty="0">
                <a:solidFill>
                  <a:schemeClr val="tx1">
                    <a:lumMod val="75000"/>
                  </a:schemeClr>
                </a:solidFill>
                <a:effectLst/>
              </a:rPr>
              <a:t>Locale Support</a:t>
            </a:r>
          </a:p>
          <a:p>
            <a:pPr marL="571500" lvl="1" indent="-342900">
              <a:spcBef>
                <a:spcPts val="0"/>
              </a:spcBef>
              <a:buFont typeface="Arial" panose="020B0604020202020204" pitchFamily="34" charset="0"/>
              <a:buChar char="•"/>
            </a:pPr>
            <a:r>
              <a:rPr lang="en-US" sz="2400" dirty="0">
                <a:solidFill>
                  <a:schemeClr val="tx1">
                    <a:lumMod val="75000"/>
                  </a:schemeClr>
                </a:solidFill>
                <a:effectLst/>
              </a:rPr>
              <a:t>Collation Support</a:t>
            </a:r>
            <a:endParaRPr lang="en-US" sz="2600" dirty="0">
              <a:solidFill>
                <a:schemeClr val="tx1">
                  <a:lumMod val="75000"/>
                </a:schemeClr>
              </a:solidFill>
            </a:endParaRPr>
          </a:p>
          <a:p>
            <a:pPr marL="342900" indent="-342900">
              <a:spcBef>
                <a:spcPts val="0"/>
              </a:spcBef>
              <a:buFont typeface="Arial" panose="020B0604020202020204" pitchFamily="34" charset="0"/>
              <a:buChar char="•"/>
            </a:pPr>
            <a:endParaRPr lang="en-US" sz="2600" dirty="0">
              <a:solidFill>
                <a:schemeClr val="tx1">
                  <a:lumMod val="75000"/>
                </a:schemeClr>
              </a:solidFill>
              <a:effectLst/>
            </a:endParaRPr>
          </a:p>
        </p:txBody>
      </p:sp>
    </p:spTree>
    <p:extLst>
      <p:ext uri="{BB962C8B-B14F-4D97-AF65-F5344CB8AC3E}">
        <p14:creationId xmlns:p14="http://schemas.microsoft.com/office/powerpoint/2010/main" val="2651878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F8E4-EBAD-E869-4B95-15F9981CFAAB}"/>
              </a:ext>
            </a:extLst>
          </p:cNvPr>
          <p:cNvSpPr>
            <a:spLocks noGrp="1"/>
          </p:cNvSpPr>
          <p:nvPr>
            <p:ph type="title"/>
          </p:nvPr>
        </p:nvSpPr>
        <p:spPr/>
        <p:txBody>
          <a:bodyPr/>
          <a:lstStyle/>
          <a:p>
            <a:r>
              <a:rPr lang="en-JP" dirty="0"/>
              <a:t>How to check your locale settings</a:t>
            </a:r>
          </a:p>
        </p:txBody>
      </p:sp>
      <p:sp>
        <p:nvSpPr>
          <p:cNvPr id="4" name="Text Placeholder 3">
            <a:extLst>
              <a:ext uri="{FF2B5EF4-FFF2-40B4-BE49-F238E27FC236}">
                <a16:creationId xmlns:a16="http://schemas.microsoft.com/office/drawing/2014/main" id="{3A400114-E3D3-C304-CF49-86F62A296CAA}"/>
              </a:ext>
            </a:extLst>
          </p:cNvPr>
          <p:cNvSpPr>
            <a:spLocks noGrp="1"/>
          </p:cNvSpPr>
          <p:nvPr>
            <p:ph type="body" sz="quarter" idx="10"/>
          </p:nvPr>
        </p:nvSpPr>
        <p:spPr>
          <a:xfrm>
            <a:off x="293689" y="69850"/>
            <a:ext cx="11604624" cy="369332"/>
          </a:xfrm>
        </p:spPr>
        <p:txBody>
          <a:bodyPr/>
          <a:lstStyle/>
          <a:p>
            <a:r>
              <a:rPr lang="en-JP" dirty="0"/>
              <a:t>Locale Basics in PostgreSQL &gt;</a:t>
            </a:r>
          </a:p>
        </p:txBody>
      </p:sp>
      <p:sp>
        <p:nvSpPr>
          <p:cNvPr id="8" name="Rounded Rectangle 7">
            <a:extLst>
              <a:ext uri="{FF2B5EF4-FFF2-40B4-BE49-F238E27FC236}">
                <a16:creationId xmlns:a16="http://schemas.microsoft.com/office/drawing/2014/main" id="{A9C8B99F-E255-D488-F7B8-070DE430E0F9}"/>
              </a:ext>
            </a:extLst>
          </p:cNvPr>
          <p:cNvSpPr/>
          <p:nvPr/>
        </p:nvSpPr>
        <p:spPr bwMode="auto">
          <a:xfrm>
            <a:off x="584200" y="1426387"/>
            <a:ext cx="11018520" cy="1072243"/>
          </a:xfrm>
          <a:prstGeom prst="roundRect">
            <a:avLst>
              <a:gd name="adj" fmla="val 1112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SELECT name, setting, context FROM pg_settings WHERE name LIKE 'lc%'</a:t>
            </a:r>
          </a:p>
        </p:txBody>
      </p:sp>
      <p:pic>
        <p:nvPicPr>
          <p:cNvPr id="7" name="Picture 6">
            <a:extLst>
              <a:ext uri="{FF2B5EF4-FFF2-40B4-BE49-F238E27FC236}">
                <a16:creationId xmlns:a16="http://schemas.microsoft.com/office/drawing/2014/main" id="{A0FD2E66-A7B0-6B5B-84CE-1F61356BB67B}"/>
              </a:ext>
            </a:extLst>
          </p:cNvPr>
          <p:cNvPicPr>
            <a:picLocks noChangeAspect="1"/>
          </p:cNvPicPr>
          <p:nvPr/>
        </p:nvPicPr>
        <p:blipFill rotWithShape="1">
          <a:blip r:embed="rId3"/>
          <a:srcRect r="43307" b="-23"/>
          <a:stretch/>
        </p:blipFill>
        <p:spPr>
          <a:xfrm>
            <a:off x="584200" y="3173521"/>
            <a:ext cx="11025816" cy="2371699"/>
          </a:xfrm>
          <a:prstGeom prst="rect">
            <a:avLst/>
          </a:prstGeom>
        </p:spPr>
      </p:pic>
      <p:sp>
        <p:nvSpPr>
          <p:cNvPr id="10" name="TextBox 9">
            <a:extLst>
              <a:ext uri="{FF2B5EF4-FFF2-40B4-BE49-F238E27FC236}">
                <a16:creationId xmlns:a16="http://schemas.microsoft.com/office/drawing/2014/main" id="{69BE1BC8-9693-85E0-4548-13D693F06644}"/>
              </a:ext>
            </a:extLst>
          </p:cNvPr>
          <p:cNvSpPr txBox="1"/>
          <p:nvPr/>
        </p:nvSpPr>
        <p:spPr>
          <a:xfrm>
            <a:off x="584200" y="2804189"/>
            <a:ext cx="8197757"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Result on Azure Database for PostgreSQL Hyperscale (Citus):</a:t>
            </a:r>
          </a:p>
        </p:txBody>
      </p:sp>
    </p:spTree>
    <p:extLst>
      <p:ext uri="{BB962C8B-B14F-4D97-AF65-F5344CB8AC3E}">
        <p14:creationId xmlns:p14="http://schemas.microsoft.com/office/powerpoint/2010/main" val="2363781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07AE-1F71-C747-D749-C30460594676}"/>
              </a:ext>
            </a:extLst>
          </p:cNvPr>
          <p:cNvSpPr>
            <a:spLocks noGrp="1"/>
          </p:cNvSpPr>
          <p:nvPr>
            <p:ph type="title"/>
          </p:nvPr>
        </p:nvSpPr>
        <p:spPr/>
        <p:txBody>
          <a:bodyPr/>
          <a:lstStyle/>
          <a:p>
            <a:r>
              <a:rPr lang="en-JP" dirty="0"/>
              <a:t>Parameters</a:t>
            </a:r>
          </a:p>
        </p:txBody>
      </p:sp>
      <p:graphicFrame>
        <p:nvGraphicFramePr>
          <p:cNvPr id="5" name="Table 5">
            <a:extLst>
              <a:ext uri="{FF2B5EF4-FFF2-40B4-BE49-F238E27FC236}">
                <a16:creationId xmlns:a16="http://schemas.microsoft.com/office/drawing/2014/main" id="{77C3B24B-099F-2D35-0918-93F8D1682D2D}"/>
              </a:ext>
            </a:extLst>
          </p:cNvPr>
          <p:cNvGraphicFramePr>
            <a:graphicFrameLocks noGrp="1"/>
          </p:cNvGraphicFramePr>
          <p:nvPr>
            <p:ph idx="1"/>
            <p:extLst>
              <p:ext uri="{D42A27DB-BD31-4B8C-83A1-F6EECF244321}">
                <p14:modId xmlns:p14="http://schemas.microsoft.com/office/powerpoint/2010/main" val="2481691166"/>
              </p:ext>
            </p:extLst>
          </p:nvPr>
        </p:nvGraphicFramePr>
        <p:xfrm>
          <a:off x="584200" y="1435100"/>
          <a:ext cx="11006117" cy="2865120"/>
        </p:xfrm>
        <a:graphic>
          <a:graphicData uri="http://schemas.openxmlformats.org/drawingml/2006/table">
            <a:tbl>
              <a:tblPr firstRow="1" bandRow="1">
                <a:tableStyleId>{00A15C55-8517-42AA-B614-E9B94910E393}</a:tableStyleId>
              </a:tblPr>
              <a:tblGrid>
                <a:gridCol w="1897380">
                  <a:extLst>
                    <a:ext uri="{9D8B030D-6E8A-4147-A177-3AD203B41FA5}">
                      <a16:colId xmlns:a16="http://schemas.microsoft.com/office/drawing/2014/main" val="2888007296"/>
                    </a:ext>
                  </a:extLst>
                </a:gridCol>
                <a:gridCol w="3847968">
                  <a:extLst>
                    <a:ext uri="{9D8B030D-6E8A-4147-A177-3AD203B41FA5}">
                      <a16:colId xmlns:a16="http://schemas.microsoft.com/office/drawing/2014/main" val="1676124179"/>
                    </a:ext>
                  </a:extLst>
                </a:gridCol>
                <a:gridCol w="5260769">
                  <a:extLst>
                    <a:ext uri="{9D8B030D-6E8A-4147-A177-3AD203B41FA5}">
                      <a16:colId xmlns:a16="http://schemas.microsoft.com/office/drawing/2014/main" val="3901980257"/>
                    </a:ext>
                  </a:extLst>
                </a:gridCol>
              </a:tblGrid>
              <a:tr h="370840">
                <a:tc>
                  <a:txBody>
                    <a:bodyPr/>
                    <a:lstStyle/>
                    <a:p>
                      <a:r>
                        <a:rPr lang="en-JP" dirty="0"/>
                        <a:t>Name</a:t>
                      </a:r>
                    </a:p>
                  </a:txBody>
                  <a:tcPr/>
                </a:tc>
                <a:tc>
                  <a:txBody>
                    <a:bodyPr/>
                    <a:lstStyle/>
                    <a:p>
                      <a:r>
                        <a:rPr lang="en-JP" dirty="0"/>
                        <a:t>Description</a:t>
                      </a:r>
                    </a:p>
                  </a:txBody>
                  <a:tcPr/>
                </a:tc>
                <a:tc>
                  <a:txBody>
                    <a:bodyPr/>
                    <a:lstStyle/>
                    <a:p>
                      <a:r>
                        <a:rPr lang="en-JP" dirty="0"/>
                        <a:t>Note</a:t>
                      </a:r>
                    </a:p>
                  </a:txBody>
                  <a:tcPr/>
                </a:tc>
                <a:extLst>
                  <a:ext uri="{0D108BD9-81ED-4DB2-BD59-A6C34878D82A}">
                    <a16:rowId xmlns:a16="http://schemas.microsoft.com/office/drawing/2014/main" val="2312262821"/>
                  </a:ext>
                </a:extLst>
              </a:tr>
              <a:tr h="370840">
                <a:tc>
                  <a:txBody>
                    <a:bodyPr/>
                    <a:lstStyle/>
                    <a:p>
                      <a:r>
                        <a:rPr lang="en-JP" dirty="0"/>
                        <a:t>LC_COLLATE</a:t>
                      </a:r>
                    </a:p>
                  </a:txBody>
                  <a:tcPr/>
                </a:tc>
                <a:tc>
                  <a:txBody>
                    <a:bodyPr/>
                    <a:lstStyle/>
                    <a:p>
                      <a:r>
                        <a:rPr lang="en-JP" dirty="0"/>
                        <a:t>String sort order</a:t>
                      </a:r>
                    </a:p>
                  </a:txBody>
                  <a:tcPr/>
                </a:tc>
                <a:tc>
                  <a:txBody>
                    <a:bodyPr/>
                    <a:lstStyle/>
                    <a:p>
                      <a:endParaRPr lang="en-JP" dirty="0"/>
                    </a:p>
                  </a:txBody>
                  <a:tcPr/>
                </a:tc>
                <a:extLst>
                  <a:ext uri="{0D108BD9-81ED-4DB2-BD59-A6C34878D82A}">
                    <a16:rowId xmlns:a16="http://schemas.microsoft.com/office/drawing/2014/main" val="3039467040"/>
                  </a:ext>
                </a:extLst>
              </a:tr>
              <a:tr h="370840">
                <a:tc>
                  <a:txBody>
                    <a:bodyPr/>
                    <a:lstStyle/>
                    <a:p>
                      <a:r>
                        <a:rPr lang="en-JP" dirty="0"/>
                        <a:t>LC_CTYPE</a:t>
                      </a:r>
                    </a:p>
                  </a:txBody>
                  <a:tcPr/>
                </a:tc>
                <a:tc>
                  <a:txBody>
                    <a:bodyPr/>
                    <a:lstStyle/>
                    <a:p>
                      <a:r>
                        <a:rPr lang="en-JP" dirty="0"/>
                        <a:t>Character classification (What is a letter? Its upper-case equivalent?)</a:t>
                      </a:r>
                    </a:p>
                  </a:txBody>
                  <a:tcPr/>
                </a:tc>
                <a:tc>
                  <a:txBody>
                    <a:bodyPr/>
                    <a:lstStyle/>
                    <a:p>
                      <a:endParaRPr lang="en-JP" dirty="0"/>
                    </a:p>
                  </a:txBody>
                  <a:tcPr/>
                </a:tc>
                <a:extLst>
                  <a:ext uri="{0D108BD9-81ED-4DB2-BD59-A6C34878D82A}">
                    <a16:rowId xmlns:a16="http://schemas.microsoft.com/office/drawing/2014/main" val="2852120110"/>
                  </a:ext>
                </a:extLst>
              </a:tr>
              <a:tr h="370840">
                <a:tc>
                  <a:txBody>
                    <a:bodyPr/>
                    <a:lstStyle/>
                    <a:p>
                      <a:r>
                        <a:rPr lang="en-JP" dirty="0"/>
                        <a:t>LC_MESSAGES</a:t>
                      </a:r>
                    </a:p>
                  </a:txBody>
                  <a:tcPr/>
                </a:tc>
                <a:tc>
                  <a:txBody>
                    <a:bodyPr/>
                    <a:lstStyle/>
                    <a:p>
                      <a:r>
                        <a:rPr lang="en-JP" dirty="0"/>
                        <a:t>Language of messages</a:t>
                      </a:r>
                    </a:p>
                  </a:txBody>
                  <a:tcPr/>
                </a:tc>
                <a:tc>
                  <a:txBody>
                    <a:bodyPr/>
                    <a:lstStyle/>
                    <a:p>
                      <a:endParaRPr lang="en-JP" dirty="0"/>
                    </a:p>
                  </a:txBody>
                  <a:tcPr/>
                </a:tc>
                <a:extLst>
                  <a:ext uri="{0D108BD9-81ED-4DB2-BD59-A6C34878D82A}">
                    <a16:rowId xmlns:a16="http://schemas.microsoft.com/office/drawing/2014/main" val="1320814060"/>
                  </a:ext>
                </a:extLst>
              </a:tr>
              <a:tr h="370840">
                <a:tc>
                  <a:txBody>
                    <a:bodyPr/>
                    <a:lstStyle/>
                    <a:p>
                      <a:r>
                        <a:rPr lang="en-JP" dirty="0"/>
                        <a:t>LC_MONETARY</a:t>
                      </a:r>
                    </a:p>
                  </a:txBody>
                  <a:tcPr/>
                </a:tc>
                <a:tc>
                  <a:txBody>
                    <a:bodyPr/>
                    <a:lstStyle/>
                    <a:p>
                      <a:r>
                        <a:rPr lang="en-JP" dirty="0"/>
                        <a:t>Formatting of currency amounts</a:t>
                      </a:r>
                    </a:p>
                  </a:txBody>
                  <a:tcPr/>
                </a:tc>
                <a:tc>
                  <a:txBody>
                    <a:bodyPr/>
                    <a:lstStyle/>
                    <a:p>
                      <a:r>
                        <a:rPr lang="en-US" dirty="0"/>
                        <a:t>This can also be configured with Azure Portal</a:t>
                      </a:r>
                    </a:p>
                  </a:txBody>
                  <a:tcPr/>
                </a:tc>
                <a:extLst>
                  <a:ext uri="{0D108BD9-81ED-4DB2-BD59-A6C34878D82A}">
                    <a16:rowId xmlns:a16="http://schemas.microsoft.com/office/drawing/2014/main" val="2676480517"/>
                  </a:ext>
                </a:extLst>
              </a:tr>
              <a:tr h="370840">
                <a:tc>
                  <a:txBody>
                    <a:bodyPr/>
                    <a:lstStyle/>
                    <a:p>
                      <a:r>
                        <a:rPr lang="en-JP" dirty="0"/>
                        <a:t>LC_NUMERIC</a:t>
                      </a:r>
                    </a:p>
                  </a:txBody>
                  <a:tcPr/>
                </a:tc>
                <a:tc>
                  <a:txBody>
                    <a:bodyPr/>
                    <a:lstStyle/>
                    <a:p>
                      <a:r>
                        <a:rPr lang="en-JP" dirty="0"/>
                        <a:t>Formatting of numbers</a:t>
                      </a:r>
                    </a:p>
                  </a:txBody>
                  <a:tcPr/>
                </a:tc>
                <a:tc>
                  <a:txBody>
                    <a:bodyPr/>
                    <a:lstStyle/>
                    <a:p>
                      <a:r>
                        <a:rPr lang="en-US" dirty="0"/>
                        <a:t>This can also be configured with Azure Portal</a:t>
                      </a:r>
                    </a:p>
                  </a:txBody>
                  <a:tcPr/>
                </a:tc>
                <a:extLst>
                  <a:ext uri="{0D108BD9-81ED-4DB2-BD59-A6C34878D82A}">
                    <a16:rowId xmlns:a16="http://schemas.microsoft.com/office/drawing/2014/main" val="2190188245"/>
                  </a:ext>
                </a:extLst>
              </a:tr>
              <a:tr h="370840">
                <a:tc>
                  <a:txBody>
                    <a:bodyPr/>
                    <a:lstStyle/>
                    <a:p>
                      <a:r>
                        <a:rPr lang="en-JP" dirty="0"/>
                        <a:t>LC_TIME</a:t>
                      </a:r>
                    </a:p>
                  </a:txBody>
                  <a:tcPr/>
                </a:tc>
                <a:tc>
                  <a:txBody>
                    <a:bodyPr/>
                    <a:lstStyle/>
                    <a:p>
                      <a:r>
                        <a:rPr lang="en-JP" dirty="0"/>
                        <a:t>Formatting of dates and times</a:t>
                      </a:r>
                    </a:p>
                  </a:txBody>
                  <a:tcPr/>
                </a:tc>
                <a:tc>
                  <a:txBody>
                    <a:bodyPr/>
                    <a:lstStyle/>
                    <a:p>
                      <a:endParaRPr lang="en-JP" dirty="0"/>
                    </a:p>
                  </a:txBody>
                  <a:tcPr/>
                </a:tc>
                <a:extLst>
                  <a:ext uri="{0D108BD9-81ED-4DB2-BD59-A6C34878D82A}">
                    <a16:rowId xmlns:a16="http://schemas.microsoft.com/office/drawing/2014/main" val="1836404627"/>
                  </a:ext>
                </a:extLst>
              </a:tr>
            </a:tbl>
          </a:graphicData>
        </a:graphic>
      </p:graphicFrame>
      <p:sp>
        <p:nvSpPr>
          <p:cNvPr id="4" name="Text Placeholder 3">
            <a:extLst>
              <a:ext uri="{FF2B5EF4-FFF2-40B4-BE49-F238E27FC236}">
                <a16:creationId xmlns:a16="http://schemas.microsoft.com/office/drawing/2014/main" id="{95E8A816-3EA7-F041-985B-606C31AD7628}"/>
              </a:ext>
            </a:extLst>
          </p:cNvPr>
          <p:cNvSpPr>
            <a:spLocks noGrp="1"/>
          </p:cNvSpPr>
          <p:nvPr>
            <p:ph type="body" sz="quarter" idx="10"/>
          </p:nvPr>
        </p:nvSpPr>
        <p:spPr>
          <a:xfrm>
            <a:off x="293689" y="69850"/>
            <a:ext cx="11604624" cy="369332"/>
          </a:xfrm>
        </p:spPr>
        <p:txBody>
          <a:bodyPr/>
          <a:lstStyle/>
          <a:p>
            <a:r>
              <a:rPr lang="en-JP" dirty="0"/>
              <a:t>Locale Basics in PostgreSQL &gt; How to check your locale settings &gt;</a:t>
            </a:r>
          </a:p>
        </p:txBody>
      </p:sp>
    </p:spTree>
    <p:extLst>
      <p:ext uri="{BB962C8B-B14F-4D97-AF65-F5344CB8AC3E}">
        <p14:creationId xmlns:p14="http://schemas.microsoft.com/office/powerpoint/2010/main" val="3851281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F8E4-EBAD-E869-4B95-15F9981CFAAB}"/>
              </a:ext>
            </a:extLst>
          </p:cNvPr>
          <p:cNvSpPr>
            <a:spLocks noGrp="1"/>
          </p:cNvSpPr>
          <p:nvPr>
            <p:ph type="title"/>
          </p:nvPr>
        </p:nvSpPr>
        <p:spPr/>
        <p:txBody>
          <a:bodyPr/>
          <a:lstStyle/>
          <a:p>
            <a:r>
              <a:rPr lang="en-JP" dirty="0"/>
              <a:t>Default settings on Azure PostgreSQL</a:t>
            </a:r>
          </a:p>
        </p:txBody>
      </p:sp>
      <p:sp>
        <p:nvSpPr>
          <p:cNvPr id="4" name="Text Placeholder 3">
            <a:extLst>
              <a:ext uri="{FF2B5EF4-FFF2-40B4-BE49-F238E27FC236}">
                <a16:creationId xmlns:a16="http://schemas.microsoft.com/office/drawing/2014/main" id="{3A400114-E3D3-C304-CF49-86F62A296CAA}"/>
              </a:ext>
            </a:extLst>
          </p:cNvPr>
          <p:cNvSpPr>
            <a:spLocks noGrp="1"/>
          </p:cNvSpPr>
          <p:nvPr>
            <p:ph type="body" sz="quarter" idx="10"/>
          </p:nvPr>
        </p:nvSpPr>
        <p:spPr>
          <a:xfrm>
            <a:off x="293689" y="69850"/>
            <a:ext cx="11604624" cy="369332"/>
          </a:xfrm>
        </p:spPr>
        <p:txBody>
          <a:bodyPr/>
          <a:lstStyle/>
          <a:p>
            <a:r>
              <a:rPr lang="en-JP" dirty="0"/>
              <a:t>Locale Basics in PostgreSQL &gt; How to check your locale settings &gt;</a:t>
            </a:r>
          </a:p>
        </p:txBody>
      </p:sp>
      <p:pic>
        <p:nvPicPr>
          <p:cNvPr id="9" name="Picture 8">
            <a:extLst>
              <a:ext uri="{FF2B5EF4-FFF2-40B4-BE49-F238E27FC236}">
                <a16:creationId xmlns:a16="http://schemas.microsoft.com/office/drawing/2014/main" id="{71A70E24-C4E6-AB67-9389-47F40F4D9682}"/>
              </a:ext>
            </a:extLst>
          </p:cNvPr>
          <p:cNvPicPr>
            <a:picLocks noChangeAspect="1"/>
          </p:cNvPicPr>
          <p:nvPr/>
        </p:nvPicPr>
        <p:blipFill rotWithShape="1">
          <a:blip r:embed="rId3"/>
          <a:srcRect l="6" r="41055" b="117"/>
          <a:stretch/>
        </p:blipFill>
        <p:spPr>
          <a:xfrm>
            <a:off x="3470522" y="1125440"/>
            <a:ext cx="6912000" cy="1436400"/>
          </a:xfrm>
          <a:prstGeom prst="rect">
            <a:avLst/>
          </a:prstGeom>
        </p:spPr>
      </p:pic>
      <p:pic>
        <p:nvPicPr>
          <p:cNvPr id="11" name="Picture 10">
            <a:extLst>
              <a:ext uri="{FF2B5EF4-FFF2-40B4-BE49-F238E27FC236}">
                <a16:creationId xmlns:a16="http://schemas.microsoft.com/office/drawing/2014/main" id="{03ECBAB8-F363-FAA4-E6BB-F2EA13F9CF8B}"/>
              </a:ext>
            </a:extLst>
          </p:cNvPr>
          <p:cNvPicPr>
            <a:picLocks noChangeAspect="1"/>
          </p:cNvPicPr>
          <p:nvPr/>
        </p:nvPicPr>
        <p:blipFill rotWithShape="1">
          <a:blip r:embed="rId4"/>
          <a:srcRect l="1" t="1" r="43304" b="-58"/>
          <a:stretch/>
        </p:blipFill>
        <p:spPr>
          <a:xfrm>
            <a:off x="3470522" y="2631552"/>
            <a:ext cx="6912000" cy="1479600"/>
          </a:xfrm>
          <a:prstGeom prst="rect">
            <a:avLst/>
          </a:prstGeom>
        </p:spPr>
      </p:pic>
      <p:pic>
        <p:nvPicPr>
          <p:cNvPr id="13" name="Picture 12">
            <a:extLst>
              <a:ext uri="{FF2B5EF4-FFF2-40B4-BE49-F238E27FC236}">
                <a16:creationId xmlns:a16="http://schemas.microsoft.com/office/drawing/2014/main" id="{88CC5A7F-02D2-4424-B6FF-B10FB2D7AEDE}"/>
              </a:ext>
            </a:extLst>
          </p:cNvPr>
          <p:cNvPicPr>
            <a:picLocks noChangeAspect="1"/>
          </p:cNvPicPr>
          <p:nvPr/>
        </p:nvPicPr>
        <p:blipFill rotWithShape="1">
          <a:blip r:embed="rId5"/>
          <a:srcRect r="43307" b="-23"/>
          <a:stretch/>
        </p:blipFill>
        <p:spPr>
          <a:xfrm>
            <a:off x="3470522" y="4180864"/>
            <a:ext cx="6912000" cy="1486800"/>
          </a:xfrm>
          <a:prstGeom prst="rect">
            <a:avLst/>
          </a:prstGeom>
        </p:spPr>
      </p:pic>
      <p:sp>
        <p:nvSpPr>
          <p:cNvPr id="15" name="TextBox 14">
            <a:extLst>
              <a:ext uri="{FF2B5EF4-FFF2-40B4-BE49-F238E27FC236}">
                <a16:creationId xmlns:a16="http://schemas.microsoft.com/office/drawing/2014/main" id="{51D60D1D-2059-B9AF-9DC1-4E3A27759F19}"/>
              </a:ext>
            </a:extLst>
          </p:cNvPr>
          <p:cNvSpPr txBox="1"/>
          <p:nvPr/>
        </p:nvSpPr>
        <p:spPr>
          <a:xfrm>
            <a:off x="1310920" y="1658658"/>
            <a:ext cx="1766509"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Single Server</a:t>
            </a:r>
          </a:p>
        </p:txBody>
      </p:sp>
      <p:sp>
        <p:nvSpPr>
          <p:cNvPr id="17" name="TextBox 16">
            <a:extLst>
              <a:ext uri="{FF2B5EF4-FFF2-40B4-BE49-F238E27FC236}">
                <a16:creationId xmlns:a16="http://schemas.microsoft.com/office/drawing/2014/main" id="{36DF8A40-C27D-35E4-58CD-1070F04E45ED}"/>
              </a:ext>
            </a:extLst>
          </p:cNvPr>
          <p:cNvSpPr txBox="1"/>
          <p:nvPr/>
        </p:nvSpPr>
        <p:spPr>
          <a:xfrm>
            <a:off x="1189894" y="3186686"/>
            <a:ext cx="2008563"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Flexible Server</a:t>
            </a:r>
          </a:p>
        </p:txBody>
      </p:sp>
      <p:sp>
        <p:nvSpPr>
          <p:cNvPr id="19" name="TextBox 18">
            <a:extLst>
              <a:ext uri="{FF2B5EF4-FFF2-40B4-BE49-F238E27FC236}">
                <a16:creationId xmlns:a16="http://schemas.microsoft.com/office/drawing/2014/main" id="{9EA5DAAC-A869-BFBE-438E-964838A16F96}"/>
              </a:ext>
            </a:extLst>
          </p:cNvPr>
          <p:cNvSpPr txBox="1"/>
          <p:nvPr/>
        </p:nvSpPr>
        <p:spPr>
          <a:xfrm>
            <a:off x="1435953" y="4554932"/>
            <a:ext cx="1516441" cy="738664"/>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Hyperscale</a:t>
            </a:r>
          </a:p>
          <a:p>
            <a:pPr algn="ctr"/>
            <a:r>
              <a:rPr lang="en-JP" sz="2400" dirty="0">
                <a:gradFill>
                  <a:gsLst>
                    <a:gs pos="2917">
                      <a:schemeClr val="tx1"/>
                    </a:gs>
                    <a:gs pos="30000">
                      <a:schemeClr val="tx1"/>
                    </a:gs>
                  </a:gsLst>
                  <a:lin ang="5400000" scaled="0"/>
                </a:gradFill>
              </a:rPr>
              <a:t>(Citus)</a:t>
            </a:r>
          </a:p>
        </p:txBody>
      </p:sp>
    </p:spTree>
    <p:extLst>
      <p:ext uri="{BB962C8B-B14F-4D97-AF65-F5344CB8AC3E}">
        <p14:creationId xmlns:p14="http://schemas.microsoft.com/office/powerpoint/2010/main" val="15156035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F8E4-EBAD-E869-4B95-15F9981CFAAB}"/>
              </a:ext>
            </a:extLst>
          </p:cNvPr>
          <p:cNvSpPr>
            <a:spLocks noGrp="1"/>
          </p:cNvSpPr>
          <p:nvPr>
            <p:ph type="title"/>
          </p:nvPr>
        </p:nvSpPr>
        <p:spPr/>
        <p:txBody>
          <a:bodyPr/>
          <a:lstStyle/>
          <a:p>
            <a:r>
              <a:rPr lang="en-JP" dirty="0"/>
              <a:t>How to set your locale</a:t>
            </a:r>
          </a:p>
        </p:txBody>
      </p:sp>
      <p:sp>
        <p:nvSpPr>
          <p:cNvPr id="4" name="Text Placeholder 3">
            <a:extLst>
              <a:ext uri="{FF2B5EF4-FFF2-40B4-BE49-F238E27FC236}">
                <a16:creationId xmlns:a16="http://schemas.microsoft.com/office/drawing/2014/main" id="{3A400114-E3D3-C304-CF49-86F62A296CAA}"/>
              </a:ext>
            </a:extLst>
          </p:cNvPr>
          <p:cNvSpPr>
            <a:spLocks noGrp="1"/>
          </p:cNvSpPr>
          <p:nvPr>
            <p:ph type="body" sz="quarter" idx="10"/>
          </p:nvPr>
        </p:nvSpPr>
        <p:spPr>
          <a:xfrm>
            <a:off x="293689" y="69850"/>
            <a:ext cx="11604624" cy="369332"/>
          </a:xfrm>
        </p:spPr>
        <p:txBody>
          <a:bodyPr/>
          <a:lstStyle/>
          <a:p>
            <a:r>
              <a:rPr lang="en-JP" dirty="0"/>
              <a:t>Locale Basics in PostgreSQL &gt;</a:t>
            </a:r>
          </a:p>
        </p:txBody>
      </p:sp>
      <p:sp>
        <p:nvSpPr>
          <p:cNvPr id="6" name="Rounded Rectangle 5">
            <a:extLst>
              <a:ext uri="{FF2B5EF4-FFF2-40B4-BE49-F238E27FC236}">
                <a16:creationId xmlns:a16="http://schemas.microsoft.com/office/drawing/2014/main" id="{E1F3F0D2-4E67-EBCC-DFBC-54EF82428677}"/>
              </a:ext>
            </a:extLst>
          </p:cNvPr>
          <p:cNvSpPr/>
          <p:nvPr/>
        </p:nvSpPr>
        <p:spPr bwMode="auto">
          <a:xfrm>
            <a:off x="584200" y="1426386"/>
            <a:ext cx="11018520" cy="1480099"/>
          </a:xfrm>
          <a:prstGeom prst="roundRect">
            <a:avLst>
              <a:gd name="adj" fmla="val 1112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CREATE DATABASE new_database TEMPLATE template0 ENCODING 'encoding' LC_COLLATE 'collation.encoding' LC_CTYPE 'collation.encoding'</a:t>
            </a:r>
          </a:p>
        </p:txBody>
      </p:sp>
      <p:sp>
        <p:nvSpPr>
          <p:cNvPr id="7" name="Rounded Rectangle 6">
            <a:extLst>
              <a:ext uri="{FF2B5EF4-FFF2-40B4-BE49-F238E27FC236}">
                <a16:creationId xmlns:a16="http://schemas.microsoft.com/office/drawing/2014/main" id="{197E2A7C-20CC-33B7-40C2-0B44A018A098}"/>
              </a:ext>
            </a:extLst>
          </p:cNvPr>
          <p:cNvSpPr/>
          <p:nvPr/>
        </p:nvSpPr>
        <p:spPr bwMode="auto">
          <a:xfrm>
            <a:off x="590868" y="3275816"/>
            <a:ext cx="11018520" cy="1126673"/>
          </a:xfrm>
          <a:prstGeom prst="roundRect">
            <a:avLst>
              <a:gd name="adj" fmla="val 10004"/>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CREATE DATABASE my_db TEMPLATE template0 ENCODING 'UTF-8' LC_COLLATE 'ja_JP.UTF-8' LC_CTYPE 'ja_JP.UTF-8';</a:t>
            </a:r>
          </a:p>
        </p:txBody>
      </p:sp>
      <p:sp>
        <p:nvSpPr>
          <p:cNvPr id="8" name="TextBox 5">
            <a:extLst>
              <a:ext uri="{FF2B5EF4-FFF2-40B4-BE49-F238E27FC236}">
                <a16:creationId xmlns:a16="http://schemas.microsoft.com/office/drawing/2014/main" id="{4C92807B-83A5-131E-499B-8F8E797FE331}"/>
              </a:ext>
            </a:extLst>
          </p:cNvPr>
          <p:cNvSpPr txBox="1"/>
          <p:nvPr/>
        </p:nvSpPr>
        <p:spPr>
          <a:xfrm>
            <a:off x="590868" y="2906485"/>
            <a:ext cx="122950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Example:</a:t>
            </a:r>
          </a:p>
        </p:txBody>
      </p:sp>
      <p:pic>
        <p:nvPicPr>
          <p:cNvPr id="16" name="Picture 15">
            <a:extLst>
              <a:ext uri="{FF2B5EF4-FFF2-40B4-BE49-F238E27FC236}">
                <a16:creationId xmlns:a16="http://schemas.microsoft.com/office/drawing/2014/main" id="{F65EF7C5-FD94-8638-E4BC-291C3B8B1072}"/>
              </a:ext>
            </a:extLst>
          </p:cNvPr>
          <p:cNvPicPr>
            <a:picLocks noChangeAspect="1"/>
          </p:cNvPicPr>
          <p:nvPr/>
        </p:nvPicPr>
        <p:blipFill rotWithShape="1">
          <a:blip r:embed="rId3"/>
          <a:srcRect l="2" r="37695"/>
          <a:stretch/>
        </p:blipFill>
        <p:spPr>
          <a:xfrm>
            <a:off x="590868" y="4771820"/>
            <a:ext cx="11025189" cy="995541"/>
          </a:xfrm>
          <a:prstGeom prst="rect">
            <a:avLst/>
          </a:prstGeom>
          <a:ln>
            <a:solidFill>
              <a:schemeClr val="bg1"/>
            </a:solidFill>
          </a:ln>
        </p:spPr>
      </p:pic>
      <p:sp>
        <p:nvSpPr>
          <p:cNvPr id="18" name="TextBox 5">
            <a:extLst>
              <a:ext uri="{FF2B5EF4-FFF2-40B4-BE49-F238E27FC236}">
                <a16:creationId xmlns:a16="http://schemas.microsoft.com/office/drawing/2014/main" id="{8FFD176E-DEFA-78DF-BB6F-EC4B47E1234E}"/>
              </a:ext>
            </a:extLst>
          </p:cNvPr>
          <p:cNvSpPr txBox="1"/>
          <p:nvPr/>
        </p:nvSpPr>
        <p:spPr>
          <a:xfrm>
            <a:off x="577531" y="4402488"/>
            <a:ext cx="924933"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Result:</a:t>
            </a:r>
          </a:p>
        </p:txBody>
      </p:sp>
      <p:sp>
        <p:nvSpPr>
          <p:cNvPr id="22" name="TextBox 21">
            <a:extLst>
              <a:ext uri="{FF2B5EF4-FFF2-40B4-BE49-F238E27FC236}">
                <a16:creationId xmlns:a16="http://schemas.microsoft.com/office/drawing/2014/main" id="{948029C2-1048-E79A-4858-B1A783915573}"/>
              </a:ext>
            </a:extLst>
          </p:cNvPr>
          <p:cNvSpPr txBox="1"/>
          <p:nvPr/>
        </p:nvSpPr>
        <p:spPr>
          <a:xfrm>
            <a:off x="6577944" y="254516"/>
            <a:ext cx="5320367" cy="1107996"/>
          </a:xfrm>
          <a:prstGeom prst="rect">
            <a:avLst/>
          </a:prstGeom>
          <a:noFill/>
        </p:spPr>
        <p:txBody>
          <a:bodyPr wrap="none" lIns="0" tIns="0" rIns="0" bIns="0" rtlCol="0">
            <a:spAutoFit/>
          </a:bodyPr>
          <a:lstStyle/>
          <a:p>
            <a:pPr algn="l"/>
            <a:r>
              <a:rPr lang="en-JP" sz="2400" dirty="0">
                <a:solidFill>
                  <a:srgbClr val="FF0000"/>
                </a:solidFill>
              </a:rPr>
              <a:t>* This operation is not available on </a:t>
            </a:r>
          </a:p>
          <a:p>
            <a:pPr algn="l"/>
            <a:r>
              <a:rPr lang="en-JP" sz="2400" dirty="0">
                <a:solidFill>
                  <a:srgbClr val="FF0000"/>
                </a:solidFill>
              </a:rPr>
              <a:t>   Azure PostgreSQL Hyperscale(Citus)</a:t>
            </a:r>
          </a:p>
          <a:p>
            <a:pPr algn="l"/>
            <a:r>
              <a:rPr lang="en-JP" sz="2400" dirty="0">
                <a:solidFill>
                  <a:srgbClr val="FF0000"/>
                </a:solidFill>
              </a:rPr>
              <a:t>   because Citus is a DB level extension.</a:t>
            </a:r>
          </a:p>
        </p:txBody>
      </p:sp>
    </p:spTree>
    <p:extLst>
      <p:ext uri="{BB962C8B-B14F-4D97-AF65-F5344CB8AC3E}">
        <p14:creationId xmlns:p14="http://schemas.microsoft.com/office/powerpoint/2010/main" val="35714450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F8E4-EBAD-E869-4B95-15F9981CFAAB}"/>
              </a:ext>
            </a:extLst>
          </p:cNvPr>
          <p:cNvSpPr>
            <a:spLocks noGrp="1"/>
          </p:cNvSpPr>
          <p:nvPr>
            <p:ph type="title"/>
          </p:nvPr>
        </p:nvSpPr>
        <p:spPr/>
        <p:txBody>
          <a:bodyPr/>
          <a:lstStyle/>
          <a:p>
            <a:r>
              <a:rPr lang="en-JP" dirty="0"/>
              <a:t>How to set your locale</a:t>
            </a:r>
          </a:p>
        </p:txBody>
      </p:sp>
      <p:sp>
        <p:nvSpPr>
          <p:cNvPr id="4" name="Text Placeholder 3">
            <a:extLst>
              <a:ext uri="{FF2B5EF4-FFF2-40B4-BE49-F238E27FC236}">
                <a16:creationId xmlns:a16="http://schemas.microsoft.com/office/drawing/2014/main" id="{3A400114-E3D3-C304-CF49-86F62A296CAA}"/>
              </a:ext>
            </a:extLst>
          </p:cNvPr>
          <p:cNvSpPr>
            <a:spLocks noGrp="1"/>
          </p:cNvSpPr>
          <p:nvPr>
            <p:ph type="body" sz="quarter" idx="10"/>
          </p:nvPr>
        </p:nvSpPr>
        <p:spPr>
          <a:xfrm>
            <a:off x="293689" y="69850"/>
            <a:ext cx="11604624" cy="369332"/>
          </a:xfrm>
        </p:spPr>
        <p:txBody>
          <a:bodyPr/>
          <a:lstStyle/>
          <a:p>
            <a:r>
              <a:rPr lang="en-JP" dirty="0"/>
              <a:t>Locale Basics in PostgreSQL &gt;</a:t>
            </a:r>
          </a:p>
        </p:txBody>
      </p:sp>
      <p:sp>
        <p:nvSpPr>
          <p:cNvPr id="6" name="Rounded Rectangle 5">
            <a:extLst>
              <a:ext uri="{FF2B5EF4-FFF2-40B4-BE49-F238E27FC236}">
                <a16:creationId xmlns:a16="http://schemas.microsoft.com/office/drawing/2014/main" id="{E1F3F0D2-4E67-EBCC-DFBC-54EF82428677}"/>
              </a:ext>
            </a:extLst>
          </p:cNvPr>
          <p:cNvSpPr/>
          <p:nvPr/>
        </p:nvSpPr>
        <p:spPr bwMode="auto">
          <a:xfrm>
            <a:off x="584200" y="1426386"/>
            <a:ext cx="11018520" cy="1480099"/>
          </a:xfrm>
          <a:prstGeom prst="roundRect">
            <a:avLst>
              <a:gd name="adj" fmla="val 1112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CREATE DATABASE new_database TEMPLATE template0 ENCODING 'encoding' LC_COLLATE 'collation.encoding' LC_CTYPE 'collation.encoding'</a:t>
            </a:r>
          </a:p>
        </p:txBody>
      </p:sp>
      <p:sp>
        <p:nvSpPr>
          <p:cNvPr id="7" name="Rounded Rectangle 6">
            <a:extLst>
              <a:ext uri="{FF2B5EF4-FFF2-40B4-BE49-F238E27FC236}">
                <a16:creationId xmlns:a16="http://schemas.microsoft.com/office/drawing/2014/main" id="{197E2A7C-20CC-33B7-40C2-0B44A018A098}"/>
              </a:ext>
            </a:extLst>
          </p:cNvPr>
          <p:cNvSpPr/>
          <p:nvPr/>
        </p:nvSpPr>
        <p:spPr bwMode="auto">
          <a:xfrm>
            <a:off x="590868" y="3275816"/>
            <a:ext cx="11018520" cy="1126673"/>
          </a:xfrm>
          <a:prstGeom prst="roundRect">
            <a:avLst>
              <a:gd name="adj" fmla="val 10004"/>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CREATE DATABASE my_db TEMPLATE template0 ENCODING 'UTF-8' LC_COLLATE 'ja_JP.UTF-8' LC_CTYPE 'ja_JP.UTF-8';</a:t>
            </a:r>
          </a:p>
        </p:txBody>
      </p:sp>
      <p:sp>
        <p:nvSpPr>
          <p:cNvPr id="8" name="TextBox 5">
            <a:extLst>
              <a:ext uri="{FF2B5EF4-FFF2-40B4-BE49-F238E27FC236}">
                <a16:creationId xmlns:a16="http://schemas.microsoft.com/office/drawing/2014/main" id="{4C92807B-83A5-131E-499B-8F8E797FE331}"/>
              </a:ext>
            </a:extLst>
          </p:cNvPr>
          <p:cNvSpPr txBox="1"/>
          <p:nvPr/>
        </p:nvSpPr>
        <p:spPr>
          <a:xfrm>
            <a:off x="590868" y="2906485"/>
            <a:ext cx="122950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Example:</a:t>
            </a:r>
          </a:p>
        </p:txBody>
      </p:sp>
      <p:sp>
        <p:nvSpPr>
          <p:cNvPr id="10" name="Rounded Rectangle 9">
            <a:extLst>
              <a:ext uri="{FF2B5EF4-FFF2-40B4-BE49-F238E27FC236}">
                <a16:creationId xmlns:a16="http://schemas.microsoft.com/office/drawing/2014/main" id="{5C1C15AC-33A9-86D2-46F0-AF26DC002920}"/>
              </a:ext>
            </a:extLst>
          </p:cNvPr>
          <p:cNvSpPr/>
          <p:nvPr/>
        </p:nvSpPr>
        <p:spPr bwMode="auto">
          <a:xfrm>
            <a:off x="590868" y="4771820"/>
            <a:ext cx="11018520" cy="1126673"/>
          </a:xfrm>
          <a:prstGeom prst="roundRect">
            <a:avLst>
              <a:gd name="adj" fmla="val 10004"/>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 createdb ja --locale=japanese --template=template0</a:t>
            </a:r>
          </a:p>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 initdb --encoding=UTF=8 --locale=ja_JP.UTF=8</a:t>
            </a:r>
          </a:p>
        </p:txBody>
      </p:sp>
      <p:sp>
        <p:nvSpPr>
          <p:cNvPr id="12" name="TextBox 5">
            <a:extLst>
              <a:ext uri="{FF2B5EF4-FFF2-40B4-BE49-F238E27FC236}">
                <a16:creationId xmlns:a16="http://schemas.microsoft.com/office/drawing/2014/main" id="{FB60F1E4-DE09-F43A-4E06-E86317226426}"/>
              </a:ext>
            </a:extLst>
          </p:cNvPr>
          <p:cNvSpPr txBox="1"/>
          <p:nvPr/>
        </p:nvSpPr>
        <p:spPr>
          <a:xfrm>
            <a:off x="590868" y="4402489"/>
            <a:ext cx="1585370"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Alternative:</a:t>
            </a:r>
          </a:p>
        </p:txBody>
      </p:sp>
      <p:sp>
        <p:nvSpPr>
          <p:cNvPr id="5" name="TextBox 4">
            <a:extLst>
              <a:ext uri="{FF2B5EF4-FFF2-40B4-BE49-F238E27FC236}">
                <a16:creationId xmlns:a16="http://schemas.microsoft.com/office/drawing/2014/main" id="{2D74842A-6C62-710B-4E44-90E321550C30}"/>
              </a:ext>
            </a:extLst>
          </p:cNvPr>
          <p:cNvSpPr txBox="1"/>
          <p:nvPr/>
        </p:nvSpPr>
        <p:spPr>
          <a:xfrm>
            <a:off x="6577944" y="254516"/>
            <a:ext cx="5320367" cy="1107996"/>
          </a:xfrm>
          <a:prstGeom prst="rect">
            <a:avLst/>
          </a:prstGeom>
          <a:noFill/>
        </p:spPr>
        <p:txBody>
          <a:bodyPr wrap="none" lIns="0" tIns="0" rIns="0" bIns="0" rtlCol="0">
            <a:spAutoFit/>
          </a:bodyPr>
          <a:lstStyle/>
          <a:p>
            <a:pPr algn="l"/>
            <a:r>
              <a:rPr lang="en-JP" sz="2400" dirty="0">
                <a:solidFill>
                  <a:srgbClr val="FF0000"/>
                </a:solidFill>
              </a:rPr>
              <a:t>* This operation is not available on </a:t>
            </a:r>
          </a:p>
          <a:p>
            <a:pPr algn="l"/>
            <a:r>
              <a:rPr lang="en-JP" sz="2400" dirty="0">
                <a:solidFill>
                  <a:srgbClr val="FF0000"/>
                </a:solidFill>
              </a:rPr>
              <a:t>   Azure PostgreSQL Hyperscale(Citus)</a:t>
            </a:r>
          </a:p>
          <a:p>
            <a:pPr algn="l"/>
            <a:r>
              <a:rPr lang="en-JP" sz="2400" dirty="0">
                <a:solidFill>
                  <a:srgbClr val="FF0000"/>
                </a:solidFill>
              </a:rPr>
              <a:t>   because Citus is a DB level extension.</a:t>
            </a:r>
          </a:p>
        </p:txBody>
      </p:sp>
    </p:spTree>
    <p:extLst>
      <p:ext uri="{BB962C8B-B14F-4D97-AF65-F5344CB8AC3E}">
        <p14:creationId xmlns:p14="http://schemas.microsoft.com/office/powerpoint/2010/main" val="1799877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9F46-D230-E22A-1482-35B1A5FA9F4A}"/>
              </a:ext>
            </a:extLst>
          </p:cNvPr>
          <p:cNvSpPr>
            <a:spLocks noGrp="1"/>
          </p:cNvSpPr>
          <p:nvPr>
            <p:ph type="title"/>
          </p:nvPr>
        </p:nvSpPr>
        <p:spPr/>
        <p:txBody>
          <a:bodyPr/>
          <a:lstStyle/>
          <a:p>
            <a:r>
              <a:rPr lang="en-JP" dirty="0"/>
              <a:t>How to get Predefined Collations</a:t>
            </a:r>
          </a:p>
        </p:txBody>
      </p:sp>
      <p:sp>
        <p:nvSpPr>
          <p:cNvPr id="4" name="Text Placeholder 3">
            <a:extLst>
              <a:ext uri="{FF2B5EF4-FFF2-40B4-BE49-F238E27FC236}">
                <a16:creationId xmlns:a16="http://schemas.microsoft.com/office/drawing/2014/main" id="{232FA1E1-AE69-98FB-D079-CDE0A46977EE}"/>
              </a:ext>
            </a:extLst>
          </p:cNvPr>
          <p:cNvSpPr>
            <a:spLocks noGrp="1"/>
          </p:cNvSpPr>
          <p:nvPr>
            <p:ph type="body" sz="quarter" idx="10"/>
          </p:nvPr>
        </p:nvSpPr>
        <p:spPr>
          <a:xfrm>
            <a:off x="293689" y="69850"/>
            <a:ext cx="11604624" cy="369332"/>
          </a:xfrm>
        </p:spPr>
        <p:txBody>
          <a:bodyPr/>
          <a:lstStyle/>
          <a:p>
            <a:r>
              <a:rPr lang="en-US" dirty="0"/>
              <a:t>Collation Basics in PostgreSQL &gt;</a:t>
            </a:r>
          </a:p>
        </p:txBody>
      </p:sp>
      <p:sp>
        <p:nvSpPr>
          <p:cNvPr id="10" name="Rounded Rectangle 9">
            <a:extLst>
              <a:ext uri="{FF2B5EF4-FFF2-40B4-BE49-F238E27FC236}">
                <a16:creationId xmlns:a16="http://schemas.microsoft.com/office/drawing/2014/main" id="{14EE1DA4-E616-7BD5-5BD6-E6320FD119DB}"/>
              </a:ext>
            </a:extLst>
          </p:cNvPr>
          <p:cNvSpPr/>
          <p:nvPr/>
        </p:nvSpPr>
        <p:spPr bwMode="auto">
          <a:xfrm>
            <a:off x="584200" y="1409700"/>
            <a:ext cx="11018520" cy="696686"/>
          </a:xfrm>
          <a:prstGeom prst="roundRect">
            <a:avLst>
              <a:gd name="adj" fmla="val 1495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SELECT * FROM pg_collation</a:t>
            </a:r>
          </a:p>
        </p:txBody>
      </p:sp>
      <p:sp>
        <p:nvSpPr>
          <p:cNvPr id="3" name="Rounded Rectangle 2">
            <a:extLst>
              <a:ext uri="{FF2B5EF4-FFF2-40B4-BE49-F238E27FC236}">
                <a16:creationId xmlns:a16="http://schemas.microsoft.com/office/drawing/2014/main" id="{4C09AADC-D27E-1761-5549-17CFC361DBDE}"/>
              </a:ext>
            </a:extLst>
          </p:cNvPr>
          <p:cNvSpPr/>
          <p:nvPr/>
        </p:nvSpPr>
        <p:spPr bwMode="auto">
          <a:xfrm>
            <a:off x="590868" y="2475717"/>
            <a:ext cx="11018520" cy="1126673"/>
          </a:xfrm>
          <a:prstGeom prst="roundRect">
            <a:avLst>
              <a:gd name="adj" fmla="val 8950"/>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r>
              <a:rPr lang="en-US" sz="2400" dirty="0">
                <a:solidFill>
                  <a:schemeClr val="tx2"/>
                </a:solidFill>
                <a:latin typeface="Courier" pitchFamily="2" charset="0"/>
                <a:ea typeface="Segoe UI" pitchFamily="34" charset="0"/>
                <a:cs typeface="Segoe UI" pitchFamily="34" charset="0"/>
              </a:rPr>
              <a:t>SELECT </a:t>
            </a:r>
            <a:r>
              <a:rPr lang="en-US" sz="2400" dirty="0" err="1">
                <a:solidFill>
                  <a:schemeClr val="tx2"/>
                </a:solidFill>
                <a:latin typeface="Courier" pitchFamily="2" charset="0"/>
                <a:ea typeface="Segoe UI" pitchFamily="34" charset="0"/>
                <a:cs typeface="Segoe UI" pitchFamily="34" charset="0"/>
              </a:rPr>
              <a:t>collname</a:t>
            </a:r>
            <a:r>
              <a:rPr lang="en-US" sz="2400" dirty="0">
                <a:solidFill>
                  <a:schemeClr val="tx2"/>
                </a:solidFill>
                <a:latin typeface="Courier" pitchFamily="2" charset="0"/>
                <a:ea typeface="Segoe UI" pitchFamily="34" charset="0"/>
                <a:cs typeface="Segoe UI" pitchFamily="34" charset="0"/>
              </a:rPr>
              <a:t>, </a:t>
            </a:r>
            <a:r>
              <a:rPr lang="en-US" sz="2400" dirty="0" err="1">
                <a:solidFill>
                  <a:schemeClr val="tx2"/>
                </a:solidFill>
                <a:latin typeface="Courier" pitchFamily="2" charset="0"/>
                <a:ea typeface="Segoe UI" pitchFamily="34" charset="0"/>
                <a:cs typeface="Segoe UI" pitchFamily="34" charset="0"/>
              </a:rPr>
              <a:t>collprovider</a:t>
            </a:r>
            <a:r>
              <a:rPr lang="en-US" sz="2400" dirty="0">
                <a:solidFill>
                  <a:schemeClr val="tx2"/>
                </a:solidFill>
                <a:latin typeface="Courier" pitchFamily="2" charset="0"/>
                <a:ea typeface="Segoe UI" pitchFamily="34" charset="0"/>
                <a:cs typeface="Segoe UI" pitchFamily="34" charset="0"/>
              </a:rPr>
              <a:t> FROM </a:t>
            </a:r>
            <a:r>
              <a:rPr lang="en-US" sz="2400" dirty="0" err="1">
                <a:solidFill>
                  <a:schemeClr val="tx2"/>
                </a:solidFill>
                <a:latin typeface="Courier" pitchFamily="2" charset="0"/>
                <a:ea typeface="Segoe UI" pitchFamily="34" charset="0"/>
                <a:cs typeface="Segoe UI" pitchFamily="34" charset="0"/>
              </a:rPr>
              <a:t>pg_collation</a:t>
            </a:r>
            <a:r>
              <a:rPr lang="en-US" sz="2400" dirty="0">
                <a:solidFill>
                  <a:schemeClr val="tx2"/>
                </a:solidFill>
                <a:latin typeface="Courier" pitchFamily="2" charset="0"/>
                <a:ea typeface="Segoe UI" pitchFamily="34" charset="0"/>
                <a:cs typeface="Segoe UI" pitchFamily="34" charset="0"/>
              </a:rPr>
              <a:t> WHERE </a:t>
            </a:r>
            <a:r>
              <a:rPr lang="en-US" sz="2400" dirty="0" err="1">
                <a:solidFill>
                  <a:schemeClr val="tx2"/>
                </a:solidFill>
                <a:latin typeface="Courier" pitchFamily="2" charset="0"/>
                <a:ea typeface="Segoe UI" pitchFamily="34" charset="0"/>
                <a:cs typeface="Segoe UI" pitchFamily="34" charset="0"/>
              </a:rPr>
              <a:t>collname</a:t>
            </a:r>
            <a:r>
              <a:rPr lang="en-US" sz="2400" dirty="0">
                <a:solidFill>
                  <a:schemeClr val="tx2"/>
                </a:solidFill>
                <a:latin typeface="Courier" pitchFamily="2" charset="0"/>
                <a:ea typeface="Segoe UI" pitchFamily="34" charset="0"/>
                <a:cs typeface="Segoe UI" pitchFamily="34" charset="0"/>
              </a:rPr>
              <a:t> LIKE 'ja%';</a:t>
            </a:r>
            <a:endParaRPr lang="en-JP" sz="2400" dirty="0">
              <a:solidFill>
                <a:schemeClr val="tx2"/>
              </a:solidFill>
              <a:latin typeface="Courier" pitchFamily="2" charset="0"/>
              <a:ea typeface="Segoe UI" pitchFamily="34" charset="0"/>
              <a:cs typeface="Segoe UI" pitchFamily="34" charset="0"/>
            </a:endParaRPr>
          </a:p>
        </p:txBody>
      </p:sp>
      <p:sp>
        <p:nvSpPr>
          <p:cNvPr id="5" name="TextBox 5">
            <a:extLst>
              <a:ext uri="{FF2B5EF4-FFF2-40B4-BE49-F238E27FC236}">
                <a16:creationId xmlns:a16="http://schemas.microsoft.com/office/drawing/2014/main" id="{925FD1B3-22F1-3B2B-6157-916072CA5E39}"/>
              </a:ext>
            </a:extLst>
          </p:cNvPr>
          <p:cNvSpPr txBox="1"/>
          <p:nvPr/>
        </p:nvSpPr>
        <p:spPr>
          <a:xfrm>
            <a:off x="590868" y="2106386"/>
            <a:ext cx="122950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Example:</a:t>
            </a:r>
          </a:p>
        </p:txBody>
      </p:sp>
      <p:sp>
        <p:nvSpPr>
          <p:cNvPr id="6" name="Rounded Rectangle 5">
            <a:extLst>
              <a:ext uri="{FF2B5EF4-FFF2-40B4-BE49-F238E27FC236}">
                <a16:creationId xmlns:a16="http://schemas.microsoft.com/office/drawing/2014/main" id="{3914C6A7-EAAF-4CE3-5C7F-FBBE4067E6C4}"/>
              </a:ext>
            </a:extLst>
          </p:cNvPr>
          <p:cNvSpPr/>
          <p:nvPr/>
        </p:nvSpPr>
        <p:spPr bwMode="auto">
          <a:xfrm>
            <a:off x="590868" y="3971722"/>
            <a:ext cx="11018520" cy="676480"/>
          </a:xfrm>
          <a:prstGeom prst="roundRect">
            <a:avLst>
              <a:gd name="adj" fmla="val 13515"/>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\dOS+</a:t>
            </a:r>
          </a:p>
        </p:txBody>
      </p:sp>
      <p:sp>
        <p:nvSpPr>
          <p:cNvPr id="8" name="TextBox 5">
            <a:extLst>
              <a:ext uri="{FF2B5EF4-FFF2-40B4-BE49-F238E27FC236}">
                <a16:creationId xmlns:a16="http://schemas.microsoft.com/office/drawing/2014/main" id="{E3F73B94-83E6-8F12-C5B0-2122C686A9EE}"/>
              </a:ext>
            </a:extLst>
          </p:cNvPr>
          <p:cNvSpPr txBox="1"/>
          <p:nvPr/>
        </p:nvSpPr>
        <p:spPr>
          <a:xfrm>
            <a:off x="590868" y="3602390"/>
            <a:ext cx="1585370"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JP" sz="2400" dirty="0">
                <a:solidFill>
                  <a:schemeClr val="tx2"/>
                </a:solidFill>
              </a:rPr>
              <a:t>Alternative:</a:t>
            </a:r>
          </a:p>
        </p:txBody>
      </p:sp>
    </p:spTree>
    <p:extLst>
      <p:ext uri="{BB962C8B-B14F-4D97-AF65-F5344CB8AC3E}">
        <p14:creationId xmlns:p14="http://schemas.microsoft.com/office/powerpoint/2010/main" val="802719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9F46-D230-E22A-1482-35B1A5FA9F4A}"/>
              </a:ext>
            </a:extLst>
          </p:cNvPr>
          <p:cNvSpPr>
            <a:spLocks noGrp="1"/>
          </p:cNvSpPr>
          <p:nvPr>
            <p:ph type="title"/>
          </p:nvPr>
        </p:nvSpPr>
        <p:spPr/>
        <p:txBody>
          <a:bodyPr/>
          <a:lstStyle/>
          <a:p>
            <a:r>
              <a:rPr lang="en-JP" dirty="0"/>
              <a:t>Predefined "ja" Collations on Azure PostgreSQL</a:t>
            </a:r>
          </a:p>
        </p:txBody>
      </p:sp>
      <p:sp>
        <p:nvSpPr>
          <p:cNvPr id="4" name="Text Placeholder 3">
            <a:extLst>
              <a:ext uri="{FF2B5EF4-FFF2-40B4-BE49-F238E27FC236}">
                <a16:creationId xmlns:a16="http://schemas.microsoft.com/office/drawing/2014/main" id="{232FA1E1-AE69-98FB-D079-CDE0A46977EE}"/>
              </a:ext>
            </a:extLst>
          </p:cNvPr>
          <p:cNvSpPr>
            <a:spLocks noGrp="1"/>
          </p:cNvSpPr>
          <p:nvPr>
            <p:ph type="body" sz="quarter" idx="10"/>
          </p:nvPr>
        </p:nvSpPr>
        <p:spPr>
          <a:xfrm>
            <a:off x="293689" y="69850"/>
            <a:ext cx="11604624" cy="369332"/>
          </a:xfrm>
        </p:spPr>
        <p:txBody>
          <a:bodyPr/>
          <a:lstStyle/>
          <a:p>
            <a:r>
              <a:rPr lang="en-US" dirty="0"/>
              <a:t>Collation Basics in PostgreSQL &gt; How to get Predefined Collations &gt;</a:t>
            </a:r>
          </a:p>
        </p:txBody>
      </p:sp>
      <p:sp>
        <p:nvSpPr>
          <p:cNvPr id="15" name="TextBox 14">
            <a:extLst>
              <a:ext uri="{FF2B5EF4-FFF2-40B4-BE49-F238E27FC236}">
                <a16:creationId xmlns:a16="http://schemas.microsoft.com/office/drawing/2014/main" id="{1427C1AA-FD63-9908-FF49-F40137C06BFA}"/>
              </a:ext>
            </a:extLst>
          </p:cNvPr>
          <p:cNvSpPr txBox="1"/>
          <p:nvPr/>
        </p:nvSpPr>
        <p:spPr>
          <a:xfrm>
            <a:off x="1310915" y="2768848"/>
            <a:ext cx="1766509"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Single Server</a:t>
            </a:r>
          </a:p>
        </p:txBody>
      </p:sp>
      <p:sp>
        <p:nvSpPr>
          <p:cNvPr id="17" name="TextBox 16">
            <a:extLst>
              <a:ext uri="{FF2B5EF4-FFF2-40B4-BE49-F238E27FC236}">
                <a16:creationId xmlns:a16="http://schemas.microsoft.com/office/drawing/2014/main" id="{2394B5D2-7A43-4ADC-3EEB-A7301BD6EF50}"/>
              </a:ext>
            </a:extLst>
          </p:cNvPr>
          <p:cNvSpPr txBox="1"/>
          <p:nvPr/>
        </p:nvSpPr>
        <p:spPr>
          <a:xfrm>
            <a:off x="5091719" y="2770200"/>
            <a:ext cx="2008563"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Flexible Server</a:t>
            </a:r>
          </a:p>
        </p:txBody>
      </p:sp>
      <p:sp>
        <p:nvSpPr>
          <p:cNvPr id="21" name="TextBox 20">
            <a:extLst>
              <a:ext uri="{FF2B5EF4-FFF2-40B4-BE49-F238E27FC236}">
                <a16:creationId xmlns:a16="http://schemas.microsoft.com/office/drawing/2014/main" id="{58D514F4-572A-9C9F-4C0A-73F657EB840E}"/>
              </a:ext>
            </a:extLst>
          </p:cNvPr>
          <p:cNvSpPr txBox="1"/>
          <p:nvPr/>
        </p:nvSpPr>
        <p:spPr>
          <a:xfrm>
            <a:off x="8698980" y="2774484"/>
            <a:ext cx="2457404"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Hyperscale (Citus)</a:t>
            </a:r>
          </a:p>
        </p:txBody>
      </p:sp>
      <p:pic>
        <p:nvPicPr>
          <p:cNvPr id="23" name="Picture 22">
            <a:extLst>
              <a:ext uri="{FF2B5EF4-FFF2-40B4-BE49-F238E27FC236}">
                <a16:creationId xmlns:a16="http://schemas.microsoft.com/office/drawing/2014/main" id="{D601F528-2CF1-73EF-AC5B-D73CC46ECA67}"/>
              </a:ext>
            </a:extLst>
          </p:cNvPr>
          <p:cNvPicPr>
            <a:picLocks noChangeAspect="1"/>
          </p:cNvPicPr>
          <p:nvPr/>
        </p:nvPicPr>
        <p:blipFill>
          <a:blip r:embed="rId3"/>
          <a:stretch>
            <a:fillRect/>
          </a:stretch>
        </p:blipFill>
        <p:spPr>
          <a:xfrm>
            <a:off x="588264" y="3160763"/>
            <a:ext cx="3349803" cy="1352405"/>
          </a:xfrm>
          <a:prstGeom prst="rect">
            <a:avLst/>
          </a:prstGeom>
        </p:spPr>
      </p:pic>
      <p:pic>
        <p:nvPicPr>
          <p:cNvPr id="25" name="Picture 24">
            <a:extLst>
              <a:ext uri="{FF2B5EF4-FFF2-40B4-BE49-F238E27FC236}">
                <a16:creationId xmlns:a16="http://schemas.microsoft.com/office/drawing/2014/main" id="{B447EBA6-1320-6BDE-634D-B4431AED104B}"/>
              </a:ext>
            </a:extLst>
          </p:cNvPr>
          <p:cNvPicPr>
            <a:picLocks noChangeAspect="1"/>
          </p:cNvPicPr>
          <p:nvPr/>
        </p:nvPicPr>
        <p:blipFill>
          <a:blip r:embed="rId4"/>
          <a:stretch>
            <a:fillRect/>
          </a:stretch>
        </p:blipFill>
        <p:spPr>
          <a:xfrm>
            <a:off x="4423514" y="3145963"/>
            <a:ext cx="3348397" cy="1646411"/>
          </a:xfrm>
          <a:prstGeom prst="rect">
            <a:avLst/>
          </a:prstGeom>
        </p:spPr>
      </p:pic>
      <p:pic>
        <p:nvPicPr>
          <p:cNvPr id="27" name="Picture 26">
            <a:extLst>
              <a:ext uri="{FF2B5EF4-FFF2-40B4-BE49-F238E27FC236}">
                <a16:creationId xmlns:a16="http://schemas.microsoft.com/office/drawing/2014/main" id="{12915C14-7169-7418-A72F-2BA2010C2AD0}"/>
              </a:ext>
            </a:extLst>
          </p:cNvPr>
          <p:cNvPicPr>
            <a:picLocks noChangeAspect="1"/>
          </p:cNvPicPr>
          <p:nvPr/>
        </p:nvPicPr>
        <p:blipFill>
          <a:blip r:embed="rId5"/>
          <a:stretch>
            <a:fillRect/>
          </a:stretch>
        </p:blipFill>
        <p:spPr>
          <a:xfrm>
            <a:off x="8259021" y="3146803"/>
            <a:ext cx="3350367" cy="2078340"/>
          </a:xfrm>
          <a:prstGeom prst="rect">
            <a:avLst/>
          </a:prstGeom>
        </p:spPr>
      </p:pic>
      <p:sp>
        <p:nvSpPr>
          <p:cNvPr id="5" name="Rounded Rectangle 4">
            <a:extLst>
              <a:ext uri="{FF2B5EF4-FFF2-40B4-BE49-F238E27FC236}">
                <a16:creationId xmlns:a16="http://schemas.microsoft.com/office/drawing/2014/main" id="{900B856C-2CAA-4F69-4274-6CA54BBEA7E8}"/>
              </a:ext>
            </a:extLst>
          </p:cNvPr>
          <p:cNvSpPr/>
          <p:nvPr/>
        </p:nvSpPr>
        <p:spPr bwMode="auto">
          <a:xfrm>
            <a:off x="590868" y="1427225"/>
            <a:ext cx="11018520" cy="1126673"/>
          </a:xfrm>
          <a:prstGeom prst="roundRect">
            <a:avLst>
              <a:gd name="adj" fmla="val 8950"/>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r>
              <a:rPr lang="en-US" sz="2400" dirty="0">
                <a:solidFill>
                  <a:schemeClr val="tx2"/>
                </a:solidFill>
                <a:latin typeface="Courier" pitchFamily="2" charset="0"/>
                <a:ea typeface="Segoe UI" pitchFamily="34" charset="0"/>
                <a:cs typeface="Segoe UI" pitchFamily="34" charset="0"/>
              </a:rPr>
              <a:t>SELECT </a:t>
            </a:r>
            <a:r>
              <a:rPr lang="en-US" sz="2400" dirty="0" err="1">
                <a:solidFill>
                  <a:schemeClr val="tx2"/>
                </a:solidFill>
                <a:latin typeface="Courier" pitchFamily="2" charset="0"/>
                <a:ea typeface="Segoe UI" pitchFamily="34" charset="0"/>
                <a:cs typeface="Segoe UI" pitchFamily="34" charset="0"/>
              </a:rPr>
              <a:t>collname</a:t>
            </a:r>
            <a:r>
              <a:rPr lang="en-US" sz="2400" dirty="0">
                <a:solidFill>
                  <a:schemeClr val="tx2"/>
                </a:solidFill>
                <a:latin typeface="Courier" pitchFamily="2" charset="0"/>
                <a:ea typeface="Segoe UI" pitchFamily="34" charset="0"/>
                <a:cs typeface="Segoe UI" pitchFamily="34" charset="0"/>
              </a:rPr>
              <a:t>, </a:t>
            </a:r>
            <a:r>
              <a:rPr lang="en-US" sz="2400" dirty="0" err="1">
                <a:solidFill>
                  <a:schemeClr val="tx2"/>
                </a:solidFill>
                <a:latin typeface="Courier" pitchFamily="2" charset="0"/>
                <a:ea typeface="Segoe UI" pitchFamily="34" charset="0"/>
                <a:cs typeface="Segoe UI" pitchFamily="34" charset="0"/>
              </a:rPr>
              <a:t>collprovider</a:t>
            </a:r>
            <a:r>
              <a:rPr lang="en-US" sz="2400" dirty="0">
                <a:solidFill>
                  <a:schemeClr val="tx2"/>
                </a:solidFill>
                <a:latin typeface="Courier" pitchFamily="2" charset="0"/>
                <a:ea typeface="Segoe UI" pitchFamily="34" charset="0"/>
                <a:cs typeface="Segoe UI" pitchFamily="34" charset="0"/>
              </a:rPr>
              <a:t> FROM </a:t>
            </a:r>
            <a:r>
              <a:rPr lang="en-US" sz="2400" dirty="0" err="1">
                <a:solidFill>
                  <a:schemeClr val="tx2"/>
                </a:solidFill>
                <a:latin typeface="Courier" pitchFamily="2" charset="0"/>
                <a:ea typeface="Segoe UI" pitchFamily="34" charset="0"/>
                <a:cs typeface="Segoe UI" pitchFamily="34" charset="0"/>
              </a:rPr>
              <a:t>pg_collation</a:t>
            </a:r>
            <a:r>
              <a:rPr lang="en-US" sz="2400" dirty="0">
                <a:solidFill>
                  <a:schemeClr val="tx2"/>
                </a:solidFill>
                <a:latin typeface="Courier" pitchFamily="2" charset="0"/>
                <a:ea typeface="Segoe UI" pitchFamily="34" charset="0"/>
                <a:cs typeface="Segoe UI" pitchFamily="34" charset="0"/>
              </a:rPr>
              <a:t> WHERE </a:t>
            </a:r>
            <a:r>
              <a:rPr lang="en-US" sz="2400" dirty="0" err="1">
                <a:solidFill>
                  <a:schemeClr val="tx2"/>
                </a:solidFill>
                <a:latin typeface="Courier" pitchFamily="2" charset="0"/>
                <a:ea typeface="Segoe UI" pitchFamily="34" charset="0"/>
                <a:cs typeface="Segoe UI" pitchFamily="34" charset="0"/>
              </a:rPr>
              <a:t>collname</a:t>
            </a:r>
            <a:r>
              <a:rPr lang="en-US" sz="2400" dirty="0">
                <a:solidFill>
                  <a:schemeClr val="tx2"/>
                </a:solidFill>
                <a:latin typeface="Courier" pitchFamily="2" charset="0"/>
                <a:ea typeface="Segoe UI" pitchFamily="34" charset="0"/>
                <a:cs typeface="Segoe UI" pitchFamily="34" charset="0"/>
              </a:rPr>
              <a:t> LIKE 'ja%';</a:t>
            </a:r>
            <a:endParaRPr lang="en-JP" sz="2400" dirty="0">
              <a:solidFill>
                <a:schemeClr val="tx2"/>
              </a:solidFill>
              <a:latin typeface="Courier" pitchFamily="2" charset="0"/>
              <a:ea typeface="Segoe UI" pitchFamily="34" charset="0"/>
              <a:cs typeface="Segoe UI" pitchFamily="34" charset="0"/>
            </a:endParaRPr>
          </a:p>
        </p:txBody>
      </p:sp>
    </p:spTree>
    <p:extLst>
      <p:ext uri="{BB962C8B-B14F-4D97-AF65-F5344CB8AC3E}">
        <p14:creationId xmlns:p14="http://schemas.microsoft.com/office/powerpoint/2010/main" val="55547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9F46-D230-E22A-1482-35B1A5FA9F4A}"/>
              </a:ext>
            </a:extLst>
          </p:cNvPr>
          <p:cNvSpPr>
            <a:spLocks noGrp="1"/>
          </p:cNvSpPr>
          <p:nvPr>
            <p:ph type="title"/>
          </p:nvPr>
        </p:nvSpPr>
        <p:spPr/>
        <p:txBody>
          <a:bodyPr/>
          <a:lstStyle/>
          <a:p>
            <a:r>
              <a:rPr lang="en-JP" dirty="0"/>
              <a:t>Predefined "zh" Collations on Azure PostgreSQL</a:t>
            </a:r>
          </a:p>
        </p:txBody>
      </p:sp>
      <p:sp>
        <p:nvSpPr>
          <p:cNvPr id="4" name="Text Placeholder 3">
            <a:extLst>
              <a:ext uri="{FF2B5EF4-FFF2-40B4-BE49-F238E27FC236}">
                <a16:creationId xmlns:a16="http://schemas.microsoft.com/office/drawing/2014/main" id="{232FA1E1-AE69-98FB-D079-CDE0A46977EE}"/>
              </a:ext>
            </a:extLst>
          </p:cNvPr>
          <p:cNvSpPr>
            <a:spLocks noGrp="1"/>
          </p:cNvSpPr>
          <p:nvPr>
            <p:ph type="body" sz="quarter" idx="10"/>
          </p:nvPr>
        </p:nvSpPr>
        <p:spPr>
          <a:xfrm>
            <a:off x="293689" y="69850"/>
            <a:ext cx="11604624" cy="369332"/>
          </a:xfrm>
        </p:spPr>
        <p:txBody>
          <a:bodyPr/>
          <a:lstStyle/>
          <a:p>
            <a:r>
              <a:rPr lang="en-US" dirty="0"/>
              <a:t>Collation Basics in PostgreSQL &gt; How to get Predefined Collations &gt;</a:t>
            </a:r>
          </a:p>
        </p:txBody>
      </p:sp>
      <p:pic>
        <p:nvPicPr>
          <p:cNvPr id="6" name="Picture 5">
            <a:extLst>
              <a:ext uri="{FF2B5EF4-FFF2-40B4-BE49-F238E27FC236}">
                <a16:creationId xmlns:a16="http://schemas.microsoft.com/office/drawing/2014/main" id="{00162746-789B-B29C-28C4-7CDCD831270F}"/>
              </a:ext>
            </a:extLst>
          </p:cNvPr>
          <p:cNvPicPr>
            <a:picLocks noChangeAspect="1"/>
          </p:cNvPicPr>
          <p:nvPr/>
        </p:nvPicPr>
        <p:blipFill>
          <a:blip r:embed="rId3"/>
          <a:stretch>
            <a:fillRect/>
          </a:stretch>
        </p:blipFill>
        <p:spPr>
          <a:xfrm>
            <a:off x="588263" y="1410896"/>
            <a:ext cx="3348543" cy="4274439"/>
          </a:xfrm>
          <a:prstGeom prst="rect">
            <a:avLst/>
          </a:prstGeom>
        </p:spPr>
      </p:pic>
      <p:pic>
        <p:nvPicPr>
          <p:cNvPr id="10" name="Picture 9">
            <a:extLst>
              <a:ext uri="{FF2B5EF4-FFF2-40B4-BE49-F238E27FC236}">
                <a16:creationId xmlns:a16="http://schemas.microsoft.com/office/drawing/2014/main" id="{E3C6E0D6-98A2-EA3D-8528-689BB4DF7914}"/>
              </a:ext>
            </a:extLst>
          </p:cNvPr>
          <p:cNvPicPr>
            <a:picLocks noChangeAspect="1"/>
          </p:cNvPicPr>
          <p:nvPr/>
        </p:nvPicPr>
        <p:blipFill>
          <a:blip r:embed="rId4"/>
          <a:stretch>
            <a:fillRect/>
          </a:stretch>
        </p:blipFill>
        <p:spPr>
          <a:xfrm>
            <a:off x="4423513" y="1410896"/>
            <a:ext cx="3344974" cy="3984762"/>
          </a:xfrm>
          <a:prstGeom prst="rect">
            <a:avLst/>
          </a:prstGeom>
        </p:spPr>
      </p:pic>
      <p:pic>
        <p:nvPicPr>
          <p:cNvPr id="14" name="Picture 13">
            <a:extLst>
              <a:ext uri="{FF2B5EF4-FFF2-40B4-BE49-F238E27FC236}">
                <a16:creationId xmlns:a16="http://schemas.microsoft.com/office/drawing/2014/main" id="{674C93C0-3549-A22D-8BEF-74111D06DBA6}"/>
              </a:ext>
            </a:extLst>
          </p:cNvPr>
          <p:cNvPicPr>
            <a:picLocks noChangeAspect="1"/>
          </p:cNvPicPr>
          <p:nvPr/>
        </p:nvPicPr>
        <p:blipFill>
          <a:blip r:embed="rId5"/>
          <a:stretch>
            <a:fillRect/>
          </a:stretch>
        </p:blipFill>
        <p:spPr>
          <a:xfrm>
            <a:off x="8255194" y="1425696"/>
            <a:ext cx="3344974" cy="4261024"/>
          </a:xfrm>
          <a:prstGeom prst="rect">
            <a:avLst/>
          </a:prstGeom>
        </p:spPr>
      </p:pic>
      <p:sp>
        <p:nvSpPr>
          <p:cNvPr id="15" name="TextBox 14">
            <a:extLst>
              <a:ext uri="{FF2B5EF4-FFF2-40B4-BE49-F238E27FC236}">
                <a16:creationId xmlns:a16="http://schemas.microsoft.com/office/drawing/2014/main" id="{1427C1AA-FD63-9908-FF49-F40137C06BFA}"/>
              </a:ext>
            </a:extLst>
          </p:cNvPr>
          <p:cNvSpPr txBox="1"/>
          <p:nvPr/>
        </p:nvSpPr>
        <p:spPr>
          <a:xfrm>
            <a:off x="1310914" y="1033781"/>
            <a:ext cx="1766509"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Single Server</a:t>
            </a:r>
          </a:p>
        </p:txBody>
      </p:sp>
      <p:sp>
        <p:nvSpPr>
          <p:cNvPr id="17" name="TextBox 16">
            <a:extLst>
              <a:ext uri="{FF2B5EF4-FFF2-40B4-BE49-F238E27FC236}">
                <a16:creationId xmlns:a16="http://schemas.microsoft.com/office/drawing/2014/main" id="{2394B5D2-7A43-4ADC-3EEB-A7301BD6EF50}"/>
              </a:ext>
            </a:extLst>
          </p:cNvPr>
          <p:cNvSpPr txBox="1"/>
          <p:nvPr/>
        </p:nvSpPr>
        <p:spPr>
          <a:xfrm>
            <a:off x="5091718" y="1035133"/>
            <a:ext cx="2008563"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Flexible Server</a:t>
            </a:r>
          </a:p>
        </p:txBody>
      </p:sp>
      <p:sp>
        <p:nvSpPr>
          <p:cNvPr id="21" name="TextBox 20">
            <a:extLst>
              <a:ext uri="{FF2B5EF4-FFF2-40B4-BE49-F238E27FC236}">
                <a16:creationId xmlns:a16="http://schemas.microsoft.com/office/drawing/2014/main" id="{58D514F4-572A-9C9F-4C0A-73F657EB840E}"/>
              </a:ext>
            </a:extLst>
          </p:cNvPr>
          <p:cNvSpPr txBox="1"/>
          <p:nvPr/>
        </p:nvSpPr>
        <p:spPr>
          <a:xfrm>
            <a:off x="8698979" y="1039417"/>
            <a:ext cx="2457404" cy="369332"/>
          </a:xfrm>
          <a:prstGeom prst="rect">
            <a:avLst/>
          </a:prstGeom>
          <a:noFill/>
        </p:spPr>
        <p:txBody>
          <a:bodyPr wrap="none" lIns="0" tIns="0" rIns="0" bIns="0" rtlCol="0">
            <a:spAutoFit/>
          </a:bodyPr>
          <a:lstStyle/>
          <a:p>
            <a:pPr algn="ctr"/>
            <a:r>
              <a:rPr lang="en-JP" sz="2400" dirty="0">
                <a:gradFill>
                  <a:gsLst>
                    <a:gs pos="2917">
                      <a:schemeClr val="tx1"/>
                    </a:gs>
                    <a:gs pos="30000">
                      <a:schemeClr val="tx1"/>
                    </a:gs>
                  </a:gsLst>
                  <a:lin ang="5400000" scaled="0"/>
                </a:gradFill>
              </a:rPr>
              <a:t>Hyperscale (Citus)</a:t>
            </a:r>
          </a:p>
        </p:txBody>
      </p:sp>
    </p:spTree>
    <p:extLst>
      <p:ext uri="{BB962C8B-B14F-4D97-AF65-F5344CB8AC3E}">
        <p14:creationId xmlns:p14="http://schemas.microsoft.com/office/powerpoint/2010/main" val="18280887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9F46-D230-E22A-1482-35B1A5FA9F4A}"/>
              </a:ext>
            </a:extLst>
          </p:cNvPr>
          <p:cNvSpPr>
            <a:spLocks noGrp="1"/>
          </p:cNvSpPr>
          <p:nvPr>
            <p:ph type="title"/>
          </p:nvPr>
        </p:nvSpPr>
        <p:spPr/>
        <p:txBody>
          <a:bodyPr/>
          <a:lstStyle/>
          <a:p>
            <a:r>
              <a:rPr lang="en-JP" dirty="0"/>
              <a:t>libc vs. ICU</a:t>
            </a:r>
          </a:p>
        </p:txBody>
      </p:sp>
      <p:sp>
        <p:nvSpPr>
          <p:cNvPr id="3" name="Content Placeholder 2">
            <a:extLst>
              <a:ext uri="{FF2B5EF4-FFF2-40B4-BE49-F238E27FC236}">
                <a16:creationId xmlns:a16="http://schemas.microsoft.com/office/drawing/2014/main" id="{A7697160-AB65-64D3-C0B1-094ECF098C1D}"/>
              </a:ext>
            </a:extLst>
          </p:cNvPr>
          <p:cNvSpPr>
            <a:spLocks noGrp="1"/>
          </p:cNvSpPr>
          <p:nvPr>
            <p:ph idx="1"/>
          </p:nvPr>
        </p:nvSpPr>
        <p:spPr>
          <a:xfrm>
            <a:off x="584200" y="1435503"/>
            <a:ext cx="11018520" cy="3225498"/>
          </a:xfrm>
        </p:spPr>
        <p:txBody>
          <a:bodyPr/>
          <a:lstStyle/>
          <a:p>
            <a:r>
              <a:rPr lang="en-JP" dirty="0"/>
              <a:t>libc</a:t>
            </a:r>
          </a:p>
          <a:p>
            <a:pPr lvl="1"/>
            <a:r>
              <a:rPr lang="en-JP" dirty="0"/>
              <a:t>Old-school locale/collation provider of PostgreSQL</a:t>
            </a:r>
          </a:p>
          <a:p>
            <a:r>
              <a:rPr lang="en-JP" dirty="0"/>
              <a:t>ICU</a:t>
            </a:r>
          </a:p>
          <a:p>
            <a:pPr lvl="1"/>
            <a:r>
              <a:rPr lang="en-JP" dirty="0"/>
              <a:t>International Components for Unicode</a:t>
            </a:r>
          </a:p>
          <a:p>
            <a:pPr lvl="1"/>
            <a:r>
              <a:rPr lang="en-JP" dirty="0"/>
              <a:t>Have been supported since PostgreSQL 10</a:t>
            </a:r>
          </a:p>
          <a:p>
            <a:pPr lvl="1"/>
            <a:r>
              <a:rPr lang="en-JP" dirty="0"/>
              <a:t>User-defined locale/collation support</a:t>
            </a:r>
          </a:p>
        </p:txBody>
      </p:sp>
      <p:sp>
        <p:nvSpPr>
          <p:cNvPr id="4" name="Text Placeholder 3">
            <a:extLst>
              <a:ext uri="{FF2B5EF4-FFF2-40B4-BE49-F238E27FC236}">
                <a16:creationId xmlns:a16="http://schemas.microsoft.com/office/drawing/2014/main" id="{232FA1E1-AE69-98FB-D079-CDE0A46977EE}"/>
              </a:ext>
            </a:extLst>
          </p:cNvPr>
          <p:cNvSpPr>
            <a:spLocks noGrp="1"/>
          </p:cNvSpPr>
          <p:nvPr>
            <p:ph type="body" sz="quarter" idx="10"/>
          </p:nvPr>
        </p:nvSpPr>
        <p:spPr>
          <a:xfrm>
            <a:off x="293689" y="69850"/>
            <a:ext cx="11604624" cy="369332"/>
          </a:xfrm>
        </p:spPr>
        <p:txBody>
          <a:bodyPr/>
          <a:lstStyle/>
          <a:p>
            <a:r>
              <a:rPr lang="en-US" dirty="0"/>
              <a:t>Collation Basics in PostgreSQL &gt;</a:t>
            </a:r>
          </a:p>
        </p:txBody>
      </p:sp>
    </p:spTree>
    <p:extLst>
      <p:ext uri="{BB962C8B-B14F-4D97-AF65-F5344CB8AC3E}">
        <p14:creationId xmlns:p14="http://schemas.microsoft.com/office/powerpoint/2010/main" val="426355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D13D-CA88-F719-0605-A011200684DD}"/>
              </a:ext>
            </a:extLst>
          </p:cNvPr>
          <p:cNvSpPr>
            <a:spLocks noGrp="1"/>
          </p:cNvSpPr>
          <p:nvPr>
            <p:ph type="title"/>
          </p:nvPr>
        </p:nvSpPr>
        <p:spPr/>
        <p:txBody>
          <a:bodyPr/>
          <a:lstStyle/>
          <a:p>
            <a:r>
              <a:rPr lang="en-JP" dirty="0"/>
              <a:t>Create ICU Database </a:t>
            </a:r>
          </a:p>
        </p:txBody>
      </p:sp>
      <p:sp>
        <p:nvSpPr>
          <p:cNvPr id="4" name="Text Placeholder 3">
            <a:extLst>
              <a:ext uri="{FF2B5EF4-FFF2-40B4-BE49-F238E27FC236}">
                <a16:creationId xmlns:a16="http://schemas.microsoft.com/office/drawing/2014/main" id="{EF950659-226F-EF46-A04B-B9B7ADF5717B}"/>
              </a:ext>
            </a:extLst>
          </p:cNvPr>
          <p:cNvSpPr>
            <a:spLocks noGrp="1"/>
          </p:cNvSpPr>
          <p:nvPr>
            <p:ph type="body" sz="quarter" idx="10"/>
          </p:nvPr>
        </p:nvSpPr>
        <p:spPr/>
        <p:txBody>
          <a:bodyPr/>
          <a:lstStyle/>
          <a:p>
            <a:r>
              <a:rPr lang="en-US" dirty="0"/>
              <a:t>Collation Basics in PostgreSQL &gt;</a:t>
            </a:r>
          </a:p>
        </p:txBody>
      </p:sp>
      <p:sp>
        <p:nvSpPr>
          <p:cNvPr id="8" name="Rounded Rectangle 7">
            <a:extLst>
              <a:ext uri="{FF2B5EF4-FFF2-40B4-BE49-F238E27FC236}">
                <a16:creationId xmlns:a16="http://schemas.microsoft.com/office/drawing/2014/main" id="{49A69D4A-D8E7-0687-01B7-DDF781DAF12B}"/>
              </a:ext>
            </a:extLst>
          </p:cNvPr>
          <p:cNvSpPr/>
          <p:nvPr/>
        </p:nvSpPr>
        <p:spPr bwMode="auto">
          <a:xfrm>
            <a:off x="584200" y="1409700"/>
            <a:ext cx="11018520" cy="1126672"/>
          </a:xfrm>
          <a:prstGeom prst="roundRect">
            <a:avLst>
              <a:gd name="adj" fmla="val 1112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CREATE DATABASE </a:t>
            </a:r>
            <a:r>
              <a:rPr lang="en-JP" sz="2400" b="1" dirty="0">
                <a:solidFill>
                  <a:schemeClr val="bg1"/>
                </a:solidFill>
                <a:latin typeface="Courier" pitchFamily="2" charset="0"/>
                <a:ea typeface="Segoe UI" pitchFamily="34" charset="0"/>
                <a:cs typeface="Segoe UI" pitchFamily="34" charset="0"/>
              </a:rPr>
              <a:t>new_database</a:t>
            </a:r>
            <a:r>
              <a:rPr lang="en-JP" sz="2400" dirty="0">
                <a:solidFill>
                  <a:schemeClr val="bg1"/>
                </a:solidFill>
                <a:latin typeface="Courier" pitchFamily="2" charset="0"/>
                <a:ea typeface="Segoe UI" pitchFamily="34" charset="0"/>
                <a:cs typeface="Segoe UI" pitchFamily="34" charset="0"/>
              </a:rPr>
              <a:t> ENCODING 'UTF-8' TEMPLATE template0 LC_COLLATE '</a:t>
            </a:r>
            <a:r>
              <a:rPr lang="en-JP" sz="2400" b="1" dirty="0">
                <a:solidFill>
                  <a:schemeClr val="bg1"/>
                </a:solidFill>
                <a:latin typeface="Courier" pitchFamily="2" charset="0"/>
                <a:ea typeface="Segoe UI" pitchFamily="34" charset="0"/>
                <a:cs typeface="Segoe UI" pitchFamily="34" charset="0"/>
              </a:rPr>
              <a:t>collation</a:t>
            </a:r>
            <a:r>
              <a:rPr lang="en-JP" sz="2400" dirty="0">
                <a:solidFill>
                  <a:schemeClr val="bg1"/>
                </a:solidFill>
                <a:latin typeface="Courier" pitchFamily="2" charset="0"/>
                <a:ea typeface="Segoe UI" pitchFamily="34" charset="0"/>
                <a:cs typeface="Segoe UI" pitchFamily="34" charset="0"/>
              </a:rPr>
              <a:t>' LC_CTYPE '</a:t>
            </a:r>
            <a:r>
              <a:rPr lang="en-JP" sz="2400" b="1" dirty="0">
                <a:solidFill>
                  <a:schemeClr val="bg1"/>
                </a:solidFill>
                <a:latin typeface="Courier" pitchFamily="2" charset="0"/>
                <a:ea typeface="Segoe UI" pitchFamily="34" charset="0"/>
                <a:cs typeface="Segoe UI" pitchFamily="34" charset="0"/>
              </a:rPr>
              <a:t>collation</a:t>
            </a:r>
            <a:r>
              <a:rPr lang="en-JP" sz="2400" dirty="0">
                <a:solidFill>
                  <a:schemeClr val="bg1"/>
                </a:solidFill>
                <a:latin typeface="Courier" pitchFamily="2" charset="0"/>
                <a:ea typeface="Segoe UI" pitchFamily="34" charset="0"/>
                <a:cs typeface="Segoe UI" pitchFamily="34" charset="0"/>
              </a:rPr>
              <a:t>'</a:t>
            </a:r>
          </a:p>
        </p:txBody>
      </p:sp>
      <p:sp>
        <p:nvSpPr>
          <p:cNvPr id="5" name="Rounded Rectangle 4">
            <a:extLst>
              <a:ext uri="{FF2B5EF4-FFF2-40B4-BE49-F238E27FC236}">
                <a16:creationId xmlns:a16="http://schemas.microsoft.com/office/drawing/2014/main" id="{197E2A7C-20CC-33B7-40C2-0B44A018A098}"/>
              </a:ext>
            </a:extLst>
          </p:cNvPr>
          <p:cNvSpPr/>
          <p:nvPr/>
        </p:nvSpPr>
        <p:spPr bwMode="auto">
          <a:xfrm>
            <a:off x="590868" y="2995220"/>
            <a:ext cx="11018520" cy="1126673"/>
          </a:xfrm>
          <a:prstGeom prst="roundRect">
            <a:avLst>
              <a:gd name="adj" fmla="val 10004"/>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CREATE DATABASE my_icu_db ENCODING 'UTF-8' LC_COLLATE 'ja-x-icu' LC_CTYPE 'ja-x-icu';</a:t>
            </a:r>
          </a:p>
        </p:txBody>
      </p:sp>
      <p:sp>
        <p:nvSpPr>
          <p:cNvPr id="6" name="TextBox 5">
            <a:extLst>
              <a:ext uri="{FF2B5EF4-FFF2-40B4-BE49-F238E27FC236}">
                <a16:creationId xmlns:a16="http://schemas.microsoft.com/office/drawing/2014/main" id="{4C92807B-83A5-131E-499B-8F8E797FE331}"/>
              </a:ext>
            </a:extLst>
          </p:cNvPr>
          <p:cNvSpPr txBox="1"/>
          <p:nvPr/>
        </p:nvSpPr>
        <p:spPr>
          <a:xfrm>
            <a:off x="590868" y="2625889"/>
            <a:ext cx="1229504" cy="369332"/>
          </a:xfrm>
          <a:prstGeom prst="rect">
            <a:avLst/>
          </a:prstGeom>
          <a:noFill/>
        </p:spPr>
        <p:txBody>
          <a:bodyPr wrap="none" lIns="0" tIns="0" rIns="0" bIns="0" rtlCol="0">
            <a:spAutoFit/>
          </a:bodyPr>
          <a:lstStyle/>
          <a:p>
            <a:pPr algn="l"/>
            <a:r>
              <a:rPr lang="en-JP" sz="2400" dirty="0">
                <a:solidFill>
                  <a:schemeClr val="tx2"/>
                </a:solidFill>
              </a:rPr>
              <a:t>Example:</a:t>
            </a:r>
          </a:p>
        </p:txBody>
      </p:sp>
      <p:sp>
        <p:nvSpPr>
          <p:cNvPr id="16" name="TextBox 15">
            <a:extLst>
              <a:ext uri="{FF2B5EF4-FFF2-40B4-BE49-F238E27FC236}">
                <a16:creationId xmlns:a16="http://schemas.microsoft.com/office/drawing/2014/main" id="{6732D99E-89D8-ED38-670B-96B5C9C8CA0F}"/>
              </a:ext>
            </a:extLst>
          </p:cNvPr>
          <p:cNvSpPr txBox="1"/>
          <p:nvPr/>
        </p:nvSpPr>
        <p:spPr>
          <a:xfrm>
            <a:off x="6577944" y="254516"/>
            <a:ext cx="5320367" cy="1107996"/>
          </a:xfrm>
          <a:prstGeom prst="rect">
            <a:avLst/>
          </a:prstGeom>
          <a:noFill/>
        </p:spPr>
        <p:txBody>
          <a:bodyPr wrap="none" lIns="0" tIns="0" rIns="0" bIns="0" rtlCol="0">
            <a:spAutoFit/>
          </a:bodyPr>
          <a:lstStyle/>
          <a:p>
            <a:pPr algn="l"/>
            <a:r>
              <a:rPr lang="en-JP" sz="2400" dirty="0">
                <a:solidFill>
                  <a:srgbClr val="FF0000"/>
                </a:solidFill>
              </a:rPr>
              <a:t>* This operation is not available on </a:t>
            </a:r>
          </a:p>
          <a:p>
            <a:pPr algn="l"/>
            <a:r>
              <a:rPr lang="en-JP" sz="2400" dirty="0">
                <a:solidFill>
                  <a:srgbClr val="FF0000"/>
                </a:solidFill>
              </a:rPr>
              <a:t>   Azure PostgreSQL Hyperscale(Citus)</a:t>
            </a:r>
          </a:p>
          <a:p>
            <a:pPr algn="l"/>
            <a:r>
              <a:rPr lang="en-JP" sz="2400" dirty="0">
                <a:solidFill>
                  <a:srgbClr val="FF0000"/>
                </a:solidFill>
              </a:rPr>
              <a:t>   because Citus is a DB level extension.</a:t>
            </a:r>
          </a:p>
        </p:txBody>
      </p:sp>
    </p:spTree>
    <p:extLst>
      <p:ext uri="{BB962C8B-B14F-4D97-AF65-F5344CB8AC3E}">
        <p14:creationId xmlns:p14="http://schemas.microsoft.com/office/powerpoint/2010/main" val="2719364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B2B4-B334-374E-9681-173FE30D3A2A}"/>
              </a:ext>
            </a:extLst>
          </p:cNvPr>
          <p:cNvSpPr>
            <a:spLocks noGrp="1"/>
          </p:cNvSpPr>
          <p:nvPr>
            <p:ph type="title"/>
          </p:nvPr>
        </p:nvSpPr>
        <p:spPr>
          <a:xfrm>
            <a:off x="588263" y="-958585"/>
            <a:ext cx="4158362" cy="2535236"/>
          </a:xfrm>
        </p:spPr>
        <p:txBody>
          <a:bodyPr wrap="square" anchor="b">
            <a:normAutofit/>
          </a:bodyPr>
          <a:lstStyle/>
          <a:p>
            <a:r>
              <a:rPr lang="en-US" dirty="0"/>
              <a:t>Agenda</a:t>
            </a:r>
          </a:p>
        </p:txBody>
      </p:sp>
      <p:pic>
        <p:nvPicPr>
          <p:cNvPr id="1026" name="Picture 2">
            <a:extLst>
              <a:ext uri="{FF2B5EF4-FFF2-40B4-BE49-F238E27FC236}">
                <a16:creationId xmlns:a16="http://schemas.microsoft.com/office/drawing/2014/main" id="{FAA3D064-0B3D-3F47-9968-BDB68C933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931" y="2284216"/>
            <a:ext cx="2648028" cy="20116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descr="Blank for captions/subtitles">
            <a:extLst>
              <a:ext uri="{FF2B5EF4-FFF2-40B4-BE49-F238E27FC236}">
                <a16:creationId xmlns:a16="http://schemas.microsoft.com/office/drawing/2014/main" id="{5E8F8BA9-20CF-B5DE-0320-0EF92AACE3E6}"/>
              </a:ext>
              <a:ext uri="{C183D7F6-B498-43B3-948B-1728B52AA6E4}">
                <adec:decorative xmlns:adec="http://schemas.microsoft.com/office/drawing/2017/decorative" val="0"/>
              </a:ext>
            </a:extLst>
          </p:cNvPr>
          <p:cNvSpPr/>
          <p:nvPr/>
        </p:nvSpPr>
        <p:spPr bwMode="auto">
          <a:xfrm>
            <a:off x="0" y="5765180"/>
            <a:ext cx="12191999" cy="1098000"/>
          </a:xfrm>
          <a:prstGeom prst="rect">
            <a:avLst/>
          </a:prstGeom>
          <a:solidFill>
            <a:srgbClr val="0004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solidFill>
                <a:srgbClr val="FFFFFF"/>
              </a:soli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A7A08C2-549B-E34A-BC05-1C2B05E43F4B}"/>
              </a:ext>
            </a:extLst>
          </p:cNvPr>
          <p:cNvSpPr>
            <a:spLocks noGrp="1"/>
          </p:cNvSpPr>
          <p:nvPr>
            <p:ph type="body" sz="quarter" idx="10"/>
          </p:nvPr>
        </p:nvSpPr>
        <p:spPr>
          <a:xfrm>
            <a:off x="584199" y="2046185"/>
            <a:ext cx="7739993" cy="3994782"/>
          </a:xfrm>
        </p:spPr>
        <p:txBody>
          <a:bodyPr wrap="square">
            <a:noAutofit/>
          </a:bodyPr>
          <a:lstStyle/>
          <a:p>
            <a:pPr marL="342900" indent="-342900">
              <a:spcBef>
                <a:spcPts val="0"/>
              </a:spcBef>
              <a:buFont typeface="Arial" panose="020B0604020202020204" pitchFamily="34" charset="0"/>
              <a:buChar char="•"/>
            </a:pPr>
            <a:r>
              <a:rPr lang="en-US" sz="3200" b="1" dirty="0">
                <a:effectLst/>
              </a:rPr>
              <a:t>Introduction</a:t>
            </a:r>
          </a:p>
          <a:p>
            <a:pPr marL="342900" indent="-342900">
              <a:spcBef>
                <a:spcPts val="0"/>
              </a:spcBef>
              <a:buFont typeface="Arial" panose="020B0604020202020204" pitchFamily="34" charset="0"/>
              <a:buChar char="•"/>
            </a:pPr>
            <a:r>
              <a:rPr lang="en-US" sz="3200" b="1" dirty="0">
                <a:solidFill>
                  <a:schemeClr val="bg1">
                    <a:lumMod val="85000"/>
                  </a:schemeClr>
                </a:solidFill>
                <a:effectLst/>
              </a:rPr>
              <a:t>A number of different character sets</a:t>
            </a:r>
          </a:p>
          <a:p>
            <a:pPr marL="571500" lvl="1" indent="-342900">
              <a:spcBef>
                <a:spcPts val="0"/>
              </a:spcBef>
              <a:buFont typeface="Arial" panose="020B0604020202020204" pitchFamily="34" charset="0"/>
              <a:buChar char="•"/>
            </a:pPr>
            <a:r>
              <a:rPr lang="en-US" sz="2400" dirty="0">
                <a:solidFill>
                  <a:schemeClr val="bg1">
                    <a:lumMod val="85000"/>
                  </a:schemeClr>
                </a:solidFill>
                <a:effectLst/>
              </a:rPr>
              <a:t>Character Set Support</a:t>
            </a:r>
          </a:p>
          <a:p>
            <a:pPr marL="342900" indent="-342900">
              <a:spcBef>
                <a:spcPts val="0"/>
              </a:spcBef>
              <a:buFont typeface="Arial" panose="020B0604020202020204" pitchFamily="34" charset="0"/>
              <a:buChar char="•"/>
            </a:pPr>
            <a:r>
              <a:rPr lang="en-US" sz="3200" b="1" dirty="0">
                <a:solidFill>
                  <a:schemeClr val="bg1">
                    <a:lumMod val="85000"/>
                  </a:schemeClr>
                </a:solidFill>
                <a:effectLst/>
              </a:rPr>
              <a:t>Locale-specific collation order</a:t>
            </a:r>
          </a:p>
          <a:p>
            <a:pPr marL="571500" lvl="1" indent="-342900">
              <a:spcBef>
                <a:spcPts val="0"/>
              </a:spcBef>
              <a:buFont typeface="Arial" panose="020B0604020202020204" pitchFamily="34" charset="0"/>
              <a:buChar char="•"/>
            </a:pPr>
            <a:r>
              <a:rPr lang="en-US" sz="2400" dirty="0">
                <a:solidFill>
                  <a:schemeClr val="bg1">
                    <a:lumMod val="85000"/>
                  </a:schemeClr>
                </a:solidFill>
                <a:effectLst/>
              </a:rPr>
              <a:t>Locale Support</a:t>
            </a:r>
          </a:p>
          <a:p>
            <a:pPr marL="571500" lvl="1" indent="-342900">
              <a:spcBef>
                <a:spcPts val="0"/>
              </a:spcBef>
              <a:buFont typeface="Arial" panose="020B0604020202020204" pitchFamily="34" charset="0"/>
              <a:buChar char="•"/>
            </a:pPr>
            <a:r>
              <a:rPr lang="en-US" sz="2400" dirty="0">
                <a:solidFill>
                  <a:schemeClr val="bg1">
                    <a:lumMod val="85000"/>
                  </a:schemeClr>
                </a:solidFill>
                <a:effectLst/>
              </a:rPr>
              <a:t>Collation Support</a:t>
            </a:r>
            <a:endParaRPr lang="en-US" sz="2600" dirty="0">
              <a:solidFill>
                <a:schemeClr val="bg1">
                  <a:lumMod val="85000"/>
                </a:schemeClr>
              </a:solidFill>
            </a:endParaRPr>
          </a:p>
          <a:p>
            <a:pPr marL="342900" indent="-342900">
              <a:spcBef>
                <a:spcPts val="0"/>
              </a:spcBef>
              <a:buFont typeface="Arial" panose="020B0604020202020204" pitchFamily="34" charset="0"/>
              <a:buChar char="•"/>
            </a:pPr>
            <a:endParaRPr lang="en-US" sz="2600" dirty="0">
              <a:solidFill>
                <a:schemeClr val="tx1">
                  <a:lumMod val="75000"/>
                </a:schemeClr>
              </a:solidFill>
              <a:effectLst/>
            </a:endParaRPr>
          </a:p>
        </p:txBody>
      </p:sp>
    </p:spTree>
    <p:extLst>
      <p:ext uri="{BB962C8B-B14F-4D97-AF65-F5344CB8AC3E}">
        <p14:creationId xmlns:p14="http://schemas.microsoft.com/office/powerpoint/2010/main" val="8929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D13D-CA88-F719-0605-A011200684DD}"/>
              </a:ext>
            </a:extLst>
          </p:cNvPr>
          <p:cNvSpPr>
            <a:spLocks noGrp="1"/>
          </p:cNvSpPr>
          <p:nvPr>
            <p:ph type="title"/>
          </p:nvPr>
        </p:nvSpPr>
        <p:spPr/>
        <p:txBody>
          <a:bodyPr/>
          <a:lstStyle/>
          <a:p>
            <a:r>
              <a:rPr lang="en-JP" dirty="0"/>
              <a:t>Create ICU Template DB </a:t>
            </a:r>
          </a:p>
        </p:txBody>
      </p:sp>
      <p:sp>
        <p:nvSpPr>
          <p:cNvPr id="4" name="Text Placeholder 3">
            <a:extLst>
              <a:ext uri="{FF2B5EF4-FFF2-40B4-BE49-F238E27FC236}">
                <a16:creationId xmlns:a16="http://schemas.microsoft.com/office/drawing/2014/main" id="{EF950659-226F-EF46-A04B-B9B7ADF5717B}"/>
              </a:ext>
            </a:extLst>
          </p:cNvPr>
          <p:cNvSpPr>
            <a:spLocks noGrp="1"/>
          </p:cNvSpPr>
          <p:nvPr>
            <p:ph type="body" sz="quarter" idx="10"/>
          </p:nvPr>
        </p:nvSpPr>
        <p:spPr>
          <a:xfrm>
            <a:off x="293689" y="69850"/>
            <a:ext cx="11604624" cy="369332"/>
          </a:xfrm>
        </p:spPr>
        <p:txBody>
          <a:bodyPr/>
          <a:lstStyle/>
          <a:p>
            <a:r>
              <a:rPr lang="en-US" dirty="0"/>
              <a:t>Collation Basics in PostgreSQL &gt;</a:t>
            </a:r>
          </a:p>
        </p:txBody>
      </p:sp>
      <p:sp>
        <p:nvSpPr>
          <p:cNvPr id="6" name="Rounded Rectangle 5">
            <a:extLst>
              <a:ext uri="{FF2B5EF4-FFF2-40B4-BE49-F238E27FC236}">
                <a16:creationId xmlns:a16="http://schemas.microsoft.com/office/drawing/2014/main" id="{60ABFBD7-D13E-93C0-FEF1-D2A399614526}"/>
              </a:ext>
            </a:extLst>
          </p:cNvPr>
          <p:cNvSpPr/>
          <p:nvPr/>
        </p:nvSpPr>
        <p:spPr bwMode="auto">
          <a:xfrm>
            <a:off x="584200" y="1409700"/>
            <a:ext cx="11018520" cy="1126672"/>
          </a:xfrm>
          <a:prstGeom prst="roundRect">
            <a:avLst>
              <a:gd name="adj" fmla="val 1112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CREATE DATABASE </a:t>
            </a:r>
            <a:r>
              <a:rPr lang="en-JP" sz="2400" b="1" dirty="0">
                <a:solidFill>
                  <a:schemeClr val="bg1"/>
                </a:solidFill>
                <a:latin typeface="Courier" pitchFamily="2" charset="0"/>
                <a:ea typeface="Segoe UI" pitchFamily="34" charset="0"/>
                <a:cs typeface="Segoe UI" pitchFamily="34" charset="0"/>
              </a:rPr>
              <a:t>new_template</a:t>
            </a:r>
            <a:r>
              <a:rPr lang="en-JP" sz="2400" dirty="0">
                <a:solidFill>
                  <a:schemeClr val="bg1"/>
                </a:solidFill>
                <a:latin typeface="Courier" pitchFamily="2" charset="0"/>
                <a:ea typeface="Segoe UI" pitchFamily="34" charset="0"/>
                <a:cs typeface="Segoe UI" pitchFamily="34" charset="0"/>
              </a:rPr>
              <a:t> ENCODING 'UTF-8' TEMPLATE template0 LC_COLLATE '</a:t>
            </a:r>
            <a:r>
              <a:rPr lang="en-JP" sz="2400" b="1" dirty="0">
                <a:solidFill>
                  <a:schemeClr val="bg1"/>
                </a:solidFill>
                <a:latin typeface="Courier" pitchFamily="2" charset="0"/>
                <a:ea typeface="Segoe UI" pitchFamily="34" charset="0"/>
                <a:cs typeface="Segoe UI" pitchFamily="34" charset="0"/>
              </a:rPr>
              <a:t>collation</a:t>
            </a:r>
            <a:r>
              <a:rPr lang="en-JP" sz="2400" dirty="0">
                <a:solidFill>
                  <a:schemeClr val="bg1"/>
                </a:solidFill>
                <a:latin typeface="Courier" pitchFamily="2" charset="0"/>
                <a:ea typeface="Segoe UI" pitchFamily="34" charset="0"/>
                <a:cs typeface="Segoe UI" pitchFamily="34" charset="0"/>
              </a:rPr>
              <a:t>' LC_CTYPE '</a:t>
            </a:r>
            <a:r>
              <a:rPr lang="en-JP" sz="2400" b="1" dirty="0">
                <a:solidFill>
                  <a:schemeClr val="bg1"/>
                </a:solidFill>
                <a:latin typeface="Courier" pitchFamily="2" charset="0"/>
                <a:ea typeface="Segoe UI" pitchFamily="34" charset="0"/>
                <a:cs typeface="Segoe UI" pitchFamily="34" charset="0"/>
              </a:rPr>
              <a:t>collation</a:t>
            </a:r>
            <a:r>
              <a:rPr lang="en-JP" sz="2400" dirty="0">
                <a:solidFill>
                  <a:schemeClr val="bg1"/>
                </a:solidFill>
                <a:latin typeface="Courier" pitchFamily="2" charset="0"/>
                <a:ea typeface="Segoe UI" pitchFamily="34" charset="0"/>
                <a:cs typeface="Segoe UI" pitchFamily="34" charset="0"/>
              </a:rPr>
              <a:t>'</a:t>
            </a:r>
          </a:p>
        </p:txBody>
      </p:sp>
      <p:sp>
        <p:nvSpPr>
          <p:cNvPr id="10" name="Rounded Rectangle 9">
            <a:extLst>
              <a:ext uri="{FF2B5EF4-FFF2-40B4-BE49-F238E27FC236}">
                <a16:creationId xmlns:a16="http://schemas.microsoft.com/office/drawing/2014/main" id="{D49DCDB5-FD3F-852D-5514-42A6A7DF0822}"/>
              </a:ext>
            </a:extLst>
          </p:cNvPr>
          <p:cNvSpPr/>
          <p:nvPr/>
        </p:nvSpPr>
        <p:spPr bwMode="auto">
          <a:xfrm>
            <a:off x="590868" y="2586683"/>
            <a:ext cx="11018520" cy="696381"/>
          </a:xfrm>
          <a:prstGeom prst="roundRect">
            <a:avLst>
              <a:gd name="adj" fmla="val 1894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CREATE DATABASE </a:t>
            </a:r>
            <a:r>
              <a:rPr lang="en-JP" sz="2400" b="1" dirty="0">
                <a:solidFill>
                  <a:schemeClr val="bg1"/>
                </a:solidFill>
                <a:latin typeface="Courier" pitchFamily="2" charset="0"/>
                <a:ea typeface="Segoe UI" pitchFamily="34" charset="0"/>
                <a:cs typeface="Segoe UI" pitchFamily="34" charset="0"/>
              </a:rPr>
              <a:t>new_database</a:t>
            </a:r>
            <a:r>
              <a:rPr lang="en-JP" sz="2400" dirty="0">
                <a:solidFill>
                  <a:schemeClr val="bg1"/>
                </a:solidFill>
                <a:latin typeface="Courier" pitchFamily="2" charset="0"/>
                <a:ea typeface="Segoe UI" pitchFamily="34" charset="0"/>
                <a:cs typeface="Segoe UI" pitchFamily="34" charset="0"/>
              </a:rPr>
              <a:t> TEMPLATE </a:t>
            </a:r>
            <a:r>
              <a:rPr lang="en-JP" sz="2400" b="1" dirty="0">
                <a:solidFill>
                  <a:schemeClr val="bg1"/>
                </a:solidFill>
                <a:latin typeface="Courier" pitchFamily="2" charset="0"/>
                <a:ea typeface="Segoe UI" pitchFamily="34" charset="0"/>
                <a:cs typeface="Segoe UI" pitchFamily="34" charset="0"/>
              </a:rPr>
              <a:t>new_template</a:t>
            </a:r>
            <a:endParaRPr lang="en-JP" sz="2400" dirty="0">
              <a:solidFill>
                <a:schemeClr val="bg1"/>
              </a:solidFill>
              <a:latin typeface="Courier" pitchFamily="2" charset="0"/>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15D6BA34-E91A-03E7-8EE0-7162E2AE3372}"/>
              </a:ext>
            </a:extLst>
          </p:cNvPr>
          <p:cNvSpPr/>
          <p:nvPr/>
        </p:nvSpPr>
        <p:spPr bwMode="auto">
          <a:xfrm>
            <a:off x="584200" y="3798331"/>
            <a:ext cx="11018520" cy="1839687"/>
          </a:xfrm>
          <a:prstGeom prst="roundRect">
            <a:avLst>
              <a:gd name="adj" fmla="val 9038"/>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CREATE DATABASE template_ja_x_icu ENCODING 'UTF-8' TEMPLATE template0 LC_COLLATE 'ja-x-icu' LC_CTYPE 'ja-x-icu';</a:t>
            </a:r>
          </a:p>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CREATE DATABASE my_db TEMPLATE template_ja_x_icu;</a:t>
            </a:r>
          </a:p>
        </p:txBody>
      </p:sp>
      <p:sp>
        <p:nvSpPr>
          <p:cNvPr id="13" name="TextBox 12">
            <a:extLst>
              <a:ext uri="{FF2B5EF4-FFF2-40B4-BE49-F238E27FC236}">
                <a16:creationId xmlns:a16="http://schemas.microsoft.com/office/drawing/2014/main" id="{CF7F53D2-6C49-E484-D2C9-3A8732C75366}"/>
              </a:ext>
            </a:extLst>
          </p:cNvPr>
          <p:cNvSpPr txBox="1"/>
          <p:nvPr/>
        </p:nvSpPr>
        <p:spPr>
          <a:xfrm>
            <a:off x="584200" y="3429000"/>
            <a:ext cx="1229504" cy="369332"/>
          </a:xfrm>
          <a:prstGeom prst="rect">
            <a:avLst/>
          </a:prstGeom>
          <a:noFill/>
        </p:spPr>
        <p:txBody>
          <a:bodyPr wrap="none" lIns="0" tIns="0" rIns="0" bIns="0" rtlCol="0">
            <a:spAutoFit/>
          </a:bodyPr>
          <a:lstStyle/>
          <a:p>
            <a:pPr algn="l"/>
            <a:r>
              <a:rPr lang="en-JP" sz="2400" dirty="0">
                <a:solidFill>
                  <a:schemeClr val="tx2"/>
                </a:solidFill>
              </a:rPr>
              <a:t>Example:</a:t>
            </a:r>
          </a:p>
        </p:txBody>
      </p:sp>
      <p:sp>
        <p:nvSpPr>
          <p:cNvPr id="17" name="TextBox 16">
            <a:extLst>
              <a:ext uri="{FF2B5EF4-FFF2-40B4-BE49-F238E27FC236}">
                <a16:creationId xmlns:a16="http://schemas.microsoft.com/office/drawing/2014/main" id="{56BB4236-468F-20BD-76FE-557178183C65}"/>
              </a:ext>
            </a:extLst>
          </p:cNvPr>
          <p:cNvSpPr txBox="1"/>
          <p:nvPr/>
        </p:nvSpPr>
        <p:spPr>
          <a:xfrm>
            <a:off x="6577944" y="254516"/>
            <a:ext cx="5320367" cy="1107996"/>
          </a:xfrm>
          <a:prstGeom prst="rect">
            <a:avLst/>
          </a:prstGeom>
          <a:noFill/>
        </p:spPr>
        <p:txBody>
          <a:bodyPr wrap="none" lIns="0" tIns="0" rIns="0" bIns="0" rtlCol="0">
            <a:spAutoFit/>
          </a:bodyPr>
          <a:lstStyle/>
          <a:p>
            <a:pPr algn="l"/>
            <a:r>
              <a:rPr lang="en-JP" sz="2400" dirty="0">
                <a:solidFill>
                  <a:srgbClr val="FF0000"/>
                </a:solidFill>
              </a:rPr>
              <a:t>* This operation is not available on </a:t>
            </a:r>
          </a:p>
          <a:p>
            <a:pPr algn="l"/>
            <a:r>
              <a:rPr lang="en-JP" sz="2400" dirty="0">
                <a:solidFill>
                  <a:srgbClr val="FF0000"/>
                </a:solidFill>
              </a:rPr>
              <a:t>   Azure PostgreSQL Hyperscale(Citus)</a:t>
            </a:r>
          </a:p>
          <a:p>
            <a:pPr algn="l"/>
            <a:r>
              <a:rPr lang="en-JP" sz="2400" dirty="0">
                <a:solidFill>
                  <a:srgbClr val="FF0000"/>
                </a:solidFill>
              </a:rPr>
              <a:t>   because Citus is a DB level extension.</a:t>
            </a:r>
          </a:p>
        </p:txBody>
      </p:sp>
    </p:spTree>
    <p:extLst>
      <p:ext uri="{BB962C8B-B14F-4D97-AF65-F5344CB8AC3E}">
        <p14:creationId xmlns:p14="http://schemas.microsoft.com/office/powerpoint/2010/main" val="23023279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2200-25EA-E0D6-80C2-5F0DD1DFA9C4}"/>
              </a:ext>
            </a:extLst>
          </p:cNvPr>
          <p:cNvSpPr>
            <a:spLocks noGrp="1"/>
          </p:cNvSpPr>
          <p:nvPr>
            <p:ph type="title"/>
          </p:nvPr>
        </p:nvSpPr>
        <p:spPr/>
        <p:txBody>
          <a:bodyPr/>
          <a:lstStyle/>
          <a:p>
            <a:r>
              <a:rPr lang="en-JP" dirty="0"/>
              <a:t>Set Collation for the Column</a:t>
            </a:r>
          </a:p>
        </p:txBody>
      </p:sp>
      <p:sp>
        <p:nvSpPr>
          <p:cNvPr id="4" name="Text Placeholder 3">
            <a:extLst>
              <a:ext uri="{FF2B5EF4-FFF2-40B4-BE49-F238E27FC236}">
                <a16:creationId xmlns:a16="http://schemas.microsoft.com/office/drawing/2014/main" id="{61E33D9E-CF97-40A3-3421-31EA5849D870}"/>
              </a:ext>
            </a:extLst>
          </p:cNvPr>
          <p:cNvSpPr>
            <a:spLocks noGrp="1"/>
          </p:cNvSpPr>
          <p:nvPr>
            <p:ph type="body" sz="quarter" idx="10"/>
          </p:nvPr>
        </p:nvSpPr>
        <p:spPr>
          <a:xfrm>
            <a:off x="293689" y="69850"/>
            <a:ext cx="11604624" cy="369332"/>
          </a:xfrm>
        </p:spPr>
        <p:txBody>
          <a:bodyPr/>
          <a:lstStyle/>
          <a:p>
            <a:r>
              <a:rPr lang="en-US" dirty="0"/>
              <a:t>Collation Basics in PostgreSQL &gt;</a:t>
            </a:r>
          </a:p>
        </p:txBody>
      </p:sp>
      <p:sp>
        <p:nvSpPr>
          <p:cNvPr id="6" name="Rounded Rectangle 5">
            <a:extLst>
              <a:ext uri="{FF2B5EF4-FFF2-40B4-BE49-F238E27FC236}">
                <a16:creationId xmlns:a16="http://schemas.microsoft.com/office/drawing/2014/main" id="{90DD1D27-DB41-22F6-C534-5EECC26F054B}"/>
              </a:ext>
            </a:extLst>
          </p:cNvPr>
          <p:cNvSpPr/>
          <p:nvPr/>
        </p:nvSpPr>
        <p:spPr bwMode="auto">
          <a:xfrm>
            <a:off x="584200" y="1409699"/>
            <a:ext cx="11018520" cy="2247901"/>
          </a:xfrm>
          <a:prstGeom prst="roundRect">
            <a:avLst>
              <a:gd name="adj" fmla="val 725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CREATE TABLE </a:t>
            </a:r>
            <a:r>
              <a:rPr lang="en-JP" sz="2400" b="1" dirty="0">
                <a:solidFill>
                  <a:schemeClr val="bg1"/>
                </a:solidFill>
                <a:latin typeface="Courier" pitchFamily="2" charset="0"/>
                <a:ea typeface="Segoe UI" pitchFamily="34" charset="0"/>
                <a:cs typeface="Segoe UI" pitchFamily="34" charset="0"/>
              </a:rPr>
              <a:t>tablename</a:t>
            </a:r>
            <a:r>
              <a:rPr lang="en-JP" sz="2400" dirty="0">
                <a:solidFill>
                  <a:schemeClr val="bg1"/>
                </a:solidFill>
                <a:latin typeface="Courier" pitchFamily="2" charset="0"/>
                <a:ea typeface="Segoe UI" pitchFamily="34" charset="0"/>
                <a:cs typeface="Segoe UI" pitchFamily="34" charset="0"/>
              </a:rPr>
              <a:t> (</a:t>
            </a:r>
          </a:p>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    </a:t>
            </a:r>
            <a:r>
              <a:rPr lang="en-JP" sz="2400" b="1" dirty="0">
                <a:solidFill>
                  <a:schemeClr val="bg1"/>
                </a:solidFill>
                <a:latin typeface="Courier" pitchFamily="2" charset="0"/>
                <a:ea typeface="Segoe UI" pitchFamily="34" charset="0"/>
                <a:cs typeface="Segoe UI" pitchFamily="34" charset="0"/>
              </a:rPr>
              <a:t>colname1</a:t>
            </a:r>
            <a:r>
              <a:rPr lang="en-JP" sz="2400" dirty="0">
                <a:solidFill>
                  <a:schemeClr val="bg1"/>
                </a:solidFill>
                <a:latin typeface="Courier" pitchFamily="2" charset="0"/>
                <a:ea typeface="Segoe UI" pitchFamily="34" charset="0"/>
                <a:cs typeface="Segoe UI" pitchFamily="34" charset="0"/>
              </a:rPr>
              <a:t> </a:t>
            </a:r>
            <a:r>
              <a:rPr lang="en-JP" sz="2400" b="1" dirty="0">
                <a:solidFill>
                  <a:schemeClr val="bg1"/>
                </a:solidFill>
                <a:latin typeface="Courier" pitchFamily="2" charset="0"/>
                <a:ea typeface="Segoe UI" pitchFamily="34" charset="0"/>
                <a:cs typeface="Segoe UI" pitchFamily="34" charset="0"/>
              </a:rPr>
              <a:t>type</a:t>
            </a:r>
            <a:r>
              <a:rPr lang="en-JP" sz="2400" dirty="0">
                <a:solidFill>
                  <a:schemeClr val="bg1"/>
                </a:solidFill>
                <a:latin typeface="Courier" pitchFamily="2" charset="0"/>
                <a:ea typeface="Segoe UI" pitchFamily="34" charset="0"/>
                <a:cs typeface="Segoe UI" pitchFamily="34" charset="0"/>
              </a:rPr>
              <a:t> COLLATE "</a:t>
            </a:r>
            <a:r>
              <a:rPr lang="en-JP" sz="2400" b="1" dirty="0">
                <a:solidFill>
                  <a:schemeClr val="bg1"/>
                </a:solidFill>
                <a:latin typeface="Courier" pitchFamily="2" charset="0"/>
                <a:ea typeface="Segoe UI" pitchFamily="34" charset="0"/>
                <a:cs typeface="Segoe UI" pitchFamily="34" charset="0"/>
              </a:rPr>
              <a:t>collation</a:t>
            </a:r>
            <a:r>
              <a:rPr lang="en-JP" sz="2400" dirty="0">
                <a:solidFill>
                  <a:schemeClr val="bg1"/>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    </a:t>
            </a:r>
            <a:r>
              <a:rPr lang="en-JP" sz="2400" b="1" dirty="0">
                <a:solidFill>
                  <a:schemeClr val="bg1"/>
                </a:solidFill>
                <a:latin typeface="Courier" pitchFamily="2" charset="0"/>
                <a:ea typeface="Segoe UI" pitchFamily="34" charset="0"/>
                <a:cs typeface="Segoe UI" pitchFamily="34" charset="0"/>
              </a:rPr>
              <a:t>colname2</a:t>
            </a:r>
            <a:r>
              <a:rPr lang="en-JP" sz="2400" dirty="0">
                <a:solidFill>
                  <a:schemeClr val="bg1"/>
                </a:solidFill>
                <a:latin typeface="Courier" pitchFamily="2" charset="0"/>
                <a:ea typeface="Segoe UI" pitchFamily="34" charset="0"/>
                <a:cs typeface="Segoe UI" pitchFamily="34" charset="0"/>
              </a:rPr>
              <a:t> </a:t>
            </a:r>
            <a:r>
              <a:rPr lang="en-JP" sz="2400" b="1" dirty="0">
                <a:solidFill>
                  <a:schemeClr val="bg1"/>
                </a:solidFill>
                <a:latin typeface="Courier" pitchFamily="2" charset="0"/>
                <a:ea typeface="Segoe UI" pitchFamily="34" charset="0"/>
                <a:cs typeface="Segoe UI" pitchFamily="34" charset="0"/>
              </a:rPr>
              <a:t>type</a:t>
            </a:r>
            <a:r>
              <a:rPr lang="en-JP" sz="2400" dirty="0">
                <a:solidFill>
                  <a:schemeClr val="bg1"/>
                </a:solidFill>
                <a:latin typeface="Courier" pitchFamily="2" charset="0"/>
                <a:ea typeface="Segoe UI" pitchFamily="34" charset="0"/>
                <a:cs typeface="Segoe UI" pitchFamily="34" charset="0"/>
              </a:rPr>
              <a:t> COLLATE "</a:t>
            </a:r>
            <a:r>
              <a:rPr lang="en-JP" sz="2400" b="1" dirty="0">
                <a:solidFill>
                  <a:schemeClr val="bg1"/>
                </a:solidFill>
                <a:latin typeface="Courier" pitchFamily="2" charset="0"/>
                <a:ea typeface="Segoe UI" pitchFamily="34" charset="0"/>
                <a:cs typeface="Segoe UI" pitchFamily="34" charset="0"/>
              </a:rPr>
              <a:t>collation</a:t>
            </a:r>
            <a:r>
              <a:rPr lang="en-JP" sz="2400" dirty="0">
                <a:solidFill>
                  <a:schemeClr val="bg1"/>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    ...</a:t>
            </a:r>
          </a:p>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a:t>
            </a:r>
          </a:p>
        </p:txBody>
      </p:sp>
      <p:sp>
        <p:nvSpPr>
          <p:cNvPr id="8" name="Rounded Rectangle 7">
            <a:extLst>
              <a:ext uri="{FF2B5EF4-FFF2-40B4-BE49-F238E27FC236}">
                <a16:creationId xmlns:a16="http://schemas.microsoft.com/office/drawing/2014/main" id="{7352710A-EA1D-13EC-B81A-3F1779406C6A}"/>
              </a:ext>
            </a:extLst>
          </p:cNvPr>
          <p:cNvSpPr/>
          <p:nvPr/>
        </p:nvSpPr>
        <p:spPr bwMode="auto">
          <a:xfrm>
            <a:off x="584200" y="4103913"/>
            <a:ext cx="11018520" cy="1480457"/>
          </a:xfrm>
          <a:prstGeom prst="roundRect">
            <a:avLst>
              <a:gd name="adj" fmla="val 14955"/>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CREATE TABLE users (</a:t>
            </a:r>
          </a:p>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    id SERIAL PRIMARY KEY,</a:t>
            </a:r>
          </a:p>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    name VARCHAR(255) COLLATE "ja-x-icu");</a:t>
            </a:r>
          </a:p>
        </p:txBody>
      </p:sp>
      <p:sp>
        <p:nvSpPr>
          <p:cNvPr id="10" name="TextBox 9">
            <a:extLst>
              <a:ext uri="{FF2B5EF4-FFF2-40B4-BE49-F238E27FC236}">
                <a16:creationId xmlns:a16="http://schemas.microsoft.com/office/drawing/2014/main" id="{135ACF07-324B-6FBC-4F63-E5476E5D60C4}"/>
              </a:ext>
            </a:extLst>
          </p:cNvPr>
          <p:cNvSpPr txBox="1"/>
          <p:nvPr/>
        </p:nvSpPr>
        <p:spPr>
          <a:xfrm>
            <a:off x="584200" y="3734582"/>
            <a:ext cx="1229504" cy="369332"/>
          </a:xfrm>
          <a:prstGeom prst="rect">
            <a:avLst/>
          </a:prstGeom>
          <a:noFill/>
        </p:spPr>
        <p:txBody>
          <a:bodyPr wrap="none" lIns="0" tIns="0" rIns="0" bIns="0" rtlCol="0">
            <a:spAutoFit/>
          </a:bodyPr>
          <a:lstStyle/>
          <a:p>
            <a:pPr algn="l"/>
            <a:r>
              <a:rPr lang="en-JP" sz="2400" dirty="0">
                <a:solidFill>
                  <a:schemeClr val="tx2"/>
                </a:solidFill>
              </a:rPr>
              <a:t>Example:</a:t>
            </a:r>
          </a:p>
        </p:txBody>
      </p:sp>
    </p:spTree>
    <p:extLst>
      <p:ext uri="{BB962C8B-B14F-4D97-AF65-F5344CB8AC3E}">
        <p14:creationId xmlns:p14="http://schemas.microsoft.com/office/powerpoint/2010/main" val="1889860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BB11-B211-46DD-1A69-AFA202EA6676}"/>
              </a:ext>
            </a:extLst>
          </p:cNvPr>
          <p:cNvSpPr>
            <a:spLocks noGrp="1"/>
          </p:cNvSpPr>
          <p:nvPr>
            <p:ph type="title"/>
          </p:nvPr>
        </p:nvSpPr>
        <p:spPr/>
        <p:txBody>
          <a:bodyPr/>
          <a:lstStyle/>
          <a:p>
            <a:r>
              <a:rPr lang="en-JP" dirty="0"/>
              <a:t>Specify Collation on SELECT</a:t>
            </a:r>
          </a:p>
        </p:txBody>
      </p:sp>
      <p:sp>
        <p:nvSpPr>
          <p:cNvPr id="4" name="Text Placeholder 3">
            <a:extLst>
              <a:ext uri="{FF2B5EF4-FFF2-40B4-BE49-F238E27FC236}">
                <a16:creationId xmlns:a16="http://schemas.microsoft.com/office/drawing/2014/main" id="{B7DB538C-94EC-EA99-AC76-65D82C5873BC}"/>
              </a:ext>
            </a:extLst>
          </p:cNvPr>
          <p:cNvSpPr>
            <a:spLocks noGrp="1"/>
          </p:cNvSpPr>
          <p:nvPr>
            <p:ph type="body" sz="quarter" idx="10"/>
          </p:nvPr>
        </p:nvSpPr>
        <p:spPr>
          <a:xfrm>
            <a:off x="293689" y="69850"/>
            <a:ext cx="11604624" cy="369332"/>
          </a:xfrm>
        </p:spPr>
        <p:txBody>
          <a:bodyPr/>
          <a:lstStyle/>
          <a:p>
            <a:r>
              <a:rPr lang="en-US" dirty="0"/>
              <a:t>Collation Basics in PostgreSQL</a:t>
            </a:r>
          </a:p>
        </p:txBody>
      </p:sp>
      <p:sp>
        <p:nvSpPr>
          <p:cNvPr id="5" name="Rounded Rectangle 4">
            <a:extLst>
              <a:ext uri="{FF2B5EF4-FFF2-40B4-BE49-F238E27FC236}">
                <a16:creationId xmlns:a16="http://schemas.microsoft.com/office/drawing/2014/main" id="{2E448C3E-445A-C157-3BAB-2FD82B88D7A6}"/>
              </a:ext>
            </a:extLst>
          </p:cNvPr>
          <p:cNvSpPr/>
          <p:nvPr/>
        </p:nvSpPr>
        <p:spPr bwMode="auto">
          <a:xfrm>
            <a:off x="584200" y="1409700"/>
            <a:ext cx="11018520" cy="696686"/>
          </a:xfrm>
          <a:prstGeom prst="roundRect">
            <a:avLst>
              <a:gd name="adj" fmla="val 14955"/>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bg1"/>
                </a:solidFill>
                <a:latin typeface="Courier" pitchFamily="2" charset="0"/>
                <a:ea typeface="Segoe UI" pitchFamily="34" charset="0"/>
                <a:cs typeface="Segoe UI" pitchFamily="34" charset="0"/>
              </a:rPr>
              <a:t>SELECT * FROM </a:t>
            </a:r>
            <a:r>
              <a:rPr lang="en-JP" sz="2400" b="1" dirty="0">
                <a:solidFill>
                  <a:schemeClr val="bg1"/>
                </a:solidFill>
                <a:latin typeface="Courier" pitchFamily="2" charset="0"/>
                <a:ea typeface="Segoe UI" pitchFamily="34" charset="0"/>
                <a:cs typeface="Segoe UI" pitchFamily="34" charset="0"/>
              </a:rPr>
              <a:t>table</a:t>
            </a:r>
            <a:r>
              <a:rPr lang="en-JP" sz="2400" dirty="0">
                <a:solidFill>
                  <a:schemeClr val="bg1"/>
                </a:solidFill>
                <a:latin typeface="Courier" pitchFamily="2" charset="0"/>
                <a:ea typeface="Segoe UI" pitchFamily="34" charset="0"/>
                <a:cs typeface="Segoe UI" pitchFamily="34" charset="0"/>
              </a:rPr>
              <a:t> ORDER BY </a:t>
            </a:r>
            <a:r>
              <a:rPr lang="en-JP" sz="2400" b="1" dirty="0">
                <a:solidFill>
                  <a:schemeClr val="bg1"/>
                </a:solidFill>
                <a:latin typeface="Courier" pitchFamily="2" charset="0"/>
                <a:ea typeface="Segoe UI" pitchFamily="34" charset="0"/>
                <a:cs typeface="Segoe UI" pitchFamily="34" charset="0"/>
              </a:rPr>
              <a:t>column</a:t>
            </a:r>
            <a:r>
              <a:rPr lang="en-JP" sz="2400" dirty="0">
                <a:solidFill>
                  <a:schemeClr val="bg1"/>
                </a:solidFill>
                <a:latin typeface="Courier" pitchFamily="2" charset="0"/>
                <a:ea typeface="Segoe UI" pitchFamily="34" charset="0"/>
                <a:cs typeface="Segoe UI" pitchFamily="34" charset="0"/>
              </a:rPr>
              <a:t> COLLATE </a:t>
            </a:r>
            <a:r>
              <a:rPr lang="en-JP" sz="2400" b="1" dirty="0">
                <a:solidFill>
                  <a:schemeClr val="bg1"/>
                </a:solidFill>
                <a:latin typeface="Courier" pitchFamily="2" charset="0"/>
                <a:ea typeface="Segoe UI" pitchFamily="34" charset="0"/>
                <a:cs typeface="Segoe UI" pitchFamily="34" charset="0"/>
              </a:rPr>
              <a:t>"collation"</a:t>
            </a:r>
            <a:endParaRPr lang="en-JP" sz="2400" dirty="0">
              <a:solidFill>
                <a:schemeClr val="bg1"/>
              </a:solidFill>
              <a:latin typeface="Courier" pitchFamily="2" charset="0"/>
              <a:ea typeface="Segoe UI" pitchFamily="34" charset="0"/>
              <a:cs typeface="Segoe UI" pitchFamily="34" charset="0"/>
            </a:endParaRPr>
          </a:p>
        </p:txBody>
      </p:sp>
      <p:sp>
        <p:nvSpPr>
          <p:cNvPr id="3" name="Rounded Rectangle 2">
            <a:extLst>
              <a:ext uri="{FF2B5EF4-FFF2-40B4-BE49-F238E27FC236}">
                <a16:creationId xmlns:a16="http://schemas.microsoft.com/office/drawing/2014/main" id="{BE5FFAB2-2C8B-9DD4-3C5B-5F56FDA860D1}"/>
              </a:ext>
            </a:extLst>
          </p:cNvPr>
          <p:cNvSpPr/>
          <p:nvPr/>
        </p:nvSpPr>
        <p:spPr bwMode="auto">
          <a:xfrm>
            <a:off x="590868" y="2710047"/>
            <a:ext cx="11018520" cy="696687"/>
          </a:xfrm>
          <a:prstGeom prst="roundRect">
            <a:avLst>
              <a:gd name="adj" fmla="val 14955"/>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JP" sz="2400" dirty="0">
                <a:solidFill>
                  <a:schemeClr val="tx2"/>
                </a:solidFill>
                <a:latin typeface="Courier" pitchFamily="2" charset="0"/>
                <a:ea typeface="Segoe UI" pitchFamily="34" charset="0"/>
                <a:cs typeface="Segoe UI" pitchFamily="34" charset="0"/>
              </a:rPr>
              <a:t>SELECT * FROM mytable ORDER BY mycol COLLATE "ja-x-icu";</a:t>
            </a:r>
          </a:p>
        </p:txBody>
      </p:sp>
      <p:sp>
        <p:nvSpPr>
          <p:cNvPr id="7" name="TextBox 6">
            <a:extLst>
              <a:ext uri="{FF2B5EF4-FFF2-40B4-BE49-F238E27FC236}">
                <a16:creationId xmlns:a16="http://schemas.microsoft.com/office/drawing/2014/main" id="{7930B4E3-294F-FABB-F2C2-BB2CA69461DE}"/>
              </a:ext>
            </a:extLst>
          </p:cNvPr>
          <p:cNvSpPr txBox="1"/>
          <p:nvPr/>
        </p:nvSpPr>
        <p:spPr>
          <a:xfrm>
            <a:off x="590868" y="2340716"/>
            <a:ext cx="1229504" cy="369332"/>
          </a:xfrm>
          <a:prstGeom prst="rect">
            <a:avLst/>
          </a:prstGeom>
          <a:noFill/>
        </p:spPr>
        <p:txBody>
          <a:bodyPr wrap="none" lIns="0" tIns="0" rIns="0" bIns="0" rtlCol="0">
            <a:spAutoFit/>
          </a:bodyPr>
          <a:lstStyle/>
          <a:p>
            <a:pPr algn="l"/>
            <a:r>
              <a:rPr lang="en-JP" sz="2400" dirty="0">
                <a:solidFill>
                  <a:schemeClr val="tx2"/>
                </a:solidFill>
              </a:rPr>
              <a:t>Example:</a:t>
            </a:r>
          </a:p>
        </p:txBody>
      </p:sp>
    </p:spTree>
    <p:extLst>
      <p:ext uri="{BB962C8B-B14F-4D97-AF65-F5344CB8AC3E}">
        <p14:creationId xmlns:p14="http://schemas.microsoft.com/office/powerpoint/2010/main" val="1869418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2F44-63A5-9A2C-2052-0E695D693973}"/>
              </a:ext>
            </a:extLst>
          </p:cNvPr>
          <p:cNvSpPr>
            <a:spLocks noGrp="1"/>
          </p:cNvSpPr>
          <p:nvPr>
            <p:ph type="title"/>
          </p:nvPr>
        </p:nvSpPr>
        <p:spPr/>
        <p:txBody>
          <a:bodyPr/>
          <a:lstStyle/>
          <a:p>
            <a:r>
              <a:rPr lang="en-JP" dirty="0"/>
              <a:t>Sorting Experiments</a:t>
            </a:r>
          </a:p>
        </p:txBody>
      </p:sp>
      <p:sp>
        <p:nvSpPr>
          <p:cNvPr id="5" name="Content Placeholder 4">
            <a:extLst>
              <a:ext uri="{FF2B5EF4-FFF2-40B4-BE49-F238E27FC236}">
                <a16:creationId xmlns:a16="http://schemas.microsoft.com/office/drawing/2014/main" id="{6AA82737-323B-E14A-EC79-C454D828327A}"/>
              </a:ext>
            </a:extLst>
          </p:cNvPr>
          <p:cNvSpPr>
            <a:spLocks noGrp="1"/>
          </p:cNvSpPr>
          <p:nvPr>
            <p:ph idx="1"/>
          </p:nvPr>
        </p:nvSpPr>
        <p:spPr>
          <a:xfrm>
            <a:off x="584200" y="1435503"/>
            <a:ext cx="11018520" cy="2782300"/>
          </a:xfrm>
        </p:spPr>
        <p:txBody>
          <a:bodyPr/>
          <a:lstStyle/>
          <a:p>
            <a:r>
              <a:rPr lang="en-JP" dirty="0"/>
              <a:t>Environment</a:t>
            </a:r>
          </a:p>
          <a:p>
            <a:pPr lvl="1"/>
            <a:r>
              <a:rPr lang="en-JP" dirty="0"/>
              <a:t>Azure Database for PostgreSQL Hyperscale (Citus)</a:t>
            </a:r>
          </a:p>
          <a:p>
            <a:pPr lvl="2"/>
            <a:r>
              <a:rPr lang="en-JP" dirty="0"/>
              <a:t>PostgreSQL 14</a:t>
            </a:r>
          </a:p>
          <a:p>
            <a:pPr lvl="2"/>
            <a:r>
              <a:rPr lang="en-JP" dirty="0"/>
              <a:t>Citus 10.2</a:t>
            </a:r>
          </a:p>
          <a:p>
            <a:pPr lvl="2"/>
            <a:r>
              <a:rPr lang="en-JP" dirty="0"/>
              <a:t>Basic tier</a:t>
            </a:r>
          </a:p>
          <a:p>
            <a:pPr lvl="2"/>
            <a:r>
              <a:rPr lang="en-JP" dirty="0"/>
              <a:t>West US 2</a:t>
            </a:r>
          </a:p>
        </p:txBody>
      </p:sp>
    </p:spTree>
    <p:extLst>
      <p:ext uri="{BB962C8B-B14F-4D97-AF65-F5344CB8AC3E}">
        <p14:creationId xmlns:p14="http://schemas.microsoft.com/office/powerpoint/2010/main" val="1522953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2F44-63A5-9A2C-2052-0E695D693973}"/>
              </a:ext>
            </a:extLst>
          </p:cNvPr>
          <p:cNvSpPr>
            <a:spLocks noGrp="1"/>
          </p:cNvSpPr>
          <p:nvPr>
            <p:ph type="title"/>
          </p:nvPr>
        </p:nvSpPr>
        <p:spPr/>
        <p:txBody>
          <a:bodyPr/>
          <a:lstStyle/>
          <a:p>
            <a:r>
              <a:rPr lang="en-JP" dirty="0"/>
              <a:t>Sorting Experiments</a:t>
            </a:r>
          </a:p>
        </p:txBody>
      </p:sp>
      <p:sp>
        <p:nvSpPr>
          <p:cNvPr id="5" name="Content Placeholder 4">
            <a:extLst>
              <a:ext uri="{FF2B5EF4-FFF2-40B4-BE49-F238E27FC236}">
                <a16:creationId xmlns:a16="http://schemas.microsoft.com/office/drawing/2014/main" id="{6AA82737-323B-E14A-EC79-C454D828327A}"/>
              </a:ext>
            </a:extLst>
          </p:cNvPr>
          <p:cNvSpPr>
            <a:spLocks noGrp="1"/>
          </p:cNvSpPr>
          <p:nvPr>
            <p:ph idx="1"/>
          </p:nvPr>
        </p:nvSpPr>
        <p:spPr>
          <a:xfrm>
            <a:off x="584200" y="1435503"/>
            <a:ext cx="11018520" cy="3373231"/>
          </a:xfrm>
        </p:spPr>
        <p:txBody>
          <a:bodyPr/>
          <a:lstStyle/>
          <a:p>
            <a:r>
              <a:rPr lang="en-JP" dirty="0"/>
              <a:t>10 collations</a:t>
            </a:r>
          </a:p>
          <a:p>
            <a:pPr lvl="1"/>
            <a:r>
              <a:rPr lang="en-JP" dirty="0"/>
              <a:t>English</a:t>
            </a:r>
          </a:p>
          <a:p>
            <a:pPr lvl="2"/>
            <a:r>
              <a:rPr lang="en-US" dirty="0"/>
              <a:t>en_US.utf8</a:t>
            </a:r>
            <a:r>
              <a:rPr lang="en-JP" dirty="0"/>
              <a:t>, </a:t>
            </a:r>
            <a:r>
              <a:rPr lang="en-US" dirty="0" err="1"/>
              <a:t>en</a:t>
            </a:r>
            <a:r>
              <a:rPr lang="en-US" dirty="0"/>
              <a:t>-US-x-</a:t>
            </a:r>
            <a:r>
              <a:rPr lang="en-US" dirty="0" err="1"/>
              <a:t>icu</a:t>
            </a:r>
            <a:endParaRPr lang="en-JP" dirty="0"/>
          </a:p>
          <a:p>
            <a:pPr lvl="1"/>
            <a:r>
              <a:rPr lang="en-JP" dirty="0"/>
              <a:t>Japanese</a:t>
            </a:r>
          </a:p>
          <a:p>
            <a:pPr lvl="2"/>
            <a:r>
              <a:rPr lang="en-JP" dirty="0"/>
              <a:t>ja_JP.utf8, ja-x-icu, ja-JP-x-icu</a:t>
            </a:r>
          </a:p>
          <a:p>
            <a:pPr lvl="1"/>
            <a:r>
              <a:rPr lang="en-JP" dirty="0"/>
              <a:t>Chinese</a:t>
            </a:r>
          </a:p>
          <a:p>
            <a:pPr lvl="2"/>
            <a:r>
              <a:rPr lang="en-JP" dirty="0"/>
              <a:t>zh_CN.utf8, zh-x-icu, zh-Hans-x-icu, zh-Hant-x-icu</a:t>
            </a:r>
          </a:p>
        </p:txBody>
      </p:sp>
    </p:spTree>
    <p:extLst>
      <p:ext uri="{BB962C8B-B14F-4D97-AF65-F5344CB8AC3E}">
        <p14:creationId xmlns:p14="http://schemas.microsoft.com/office/powerpoint/2010/main" val="17450339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2F44-63A5-9A2C-2052-0E695D693973}"/>
              </a:ext>
            </a:extLst>
          </p:cNvPr>
          <p:cNvSpPr>
            <a:spLocks noGrp="1"/>
          </p:cNvSpPr>
          <p:nvPr>
            <p:ph type="title"/>
          </p:nvPr>
        </p:nvSpPr>
        <p:spPr/>
        <p:txBody>
          <a:bodyPr/>
          <a:lstStyle/>
          <a:p>
            <a:r>
              <a:rPr lang="en-JP" dirty="0"/>
              <a:t>Sorting Experiments</a:t>
            </a:r>
          </a:p>
        </p:txBody>
      </p:sp>
      <p:sp>
        <p:nvSpPr>
          <p:cNvPr id="5" name="Content Placeholder 4">
            <a:extLst>
              <a:ext uri="{FF2B5EF4-FFF2-40B4-BE49-F238E27FC236}">
                <a16:creationId xmlns:a16="http://schemas.microsoft.com/office/drawing/2014/main" id="{6AA82737-323B-E14A-EC79-C454D828327A}"/>
              </a:ext>
            </a:extLst>
          </p:cNvPr>
          <p:cNvSpPr>
            <a:spLocks noGrp="1"/>
          </p:cNvSpPr>
          <p:nvPr>
            <p:ph idx="1"/>
          </p:nvPr>
        </p:nvSpPr>
        <p:spPr>
          <a:xfrm>
            <a:off x="584200" y="1435503"/>
            <a:ext cx="11018520" cy="4111895"/>
          </a:xfrm>
        </p:spPr>
        <p:txBody>
          <a:bodyPr/>
          <a:lstStyle/>
          <a:p>
            <a:r>
              <a:rPr lang="en-JP" dirty="0"/>
              <a:t>165 unicode characters / combinations</a:t>
            </a:r>
          </a:p>
          <a:p>
            <a:pPr lvl="1"/>
            <a:r>
              <a:rPr lang="en-JP" dirty="0"/>
              <a:t>Latin</a:t>
            </a:r>
          </a:p>
          <a:p>
            <a:pPr lvl="1"/>
            <a:r>
              <a:rPr lang="en-JP" dirty="0"/>
              <a:t>Japanese (Hiragana, Katakana, Kanji, Simbol, etc.)</a:t>
            </a:r>
          </a:p>
          <a:p>
            <a:pPr lvl="1"/>
            <a:r>
              <a:rPr lang="en-JP" dirty="0"/>
              <a:t>Chinese (Traditional, Simplified)</a:t>
            </a:r>
          </a:p>
          <a:p>
            <a:pPr lvl="1"/>
            <a:r>
              <a:rPr lang="en-JP" dirty="0"/>
              <a:t>Hangul</a:t>
            </a:r>
          </a:p>
          <a:p>
            <a:pPr lvl="1"/>
            <a:r>
              <a:rPr lang="en-US" dirty="0" err="1"/>
              <a:t>Chữ</a:t>
            </a:r>
            <a:r>
              <a:rPr lang="en-US" dirty="0"/>
              <a:t> </a:t>
            </a:r>
            <a:r>
              <a:rPr lang="en-US" dirty="0" err="1"/>
              <a:t>Nôm</a:t>
            </a:r>
            <a:endParaRPr lang="en-JP" dirty="0"/>
          </a:p>
          <a:p>
            <a:pPr lvl="1"/>
            <a:r>
              <a:rPr lang="en-JP" dirty="0"/>
              <a:t>Arabic</a:t>
            </a:r>
          </a:p>
          <a:p>
            <a:pPr lvl="1"/>
            <a:r>
              <a:rPr lang="en-US" dirty="0"/>
              <a:t>Cyrillic</a:t>
            </a:r>
          </a:p>
        </p:txBody>
      </p:sp>
    </p:spTree>
    <p:extLst>
      <p:ext uri="{BB962C8B-B14F-4D97-AF65-F5344CB8AC3E}">
        <p14:creationId xmlns:p14="http://schemas.microsoft.com/office/powerpoint/2010/main" val="1331769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725866195"/>
              </p:ext>
            </p:extLst>
          </p:nvPr>
        </p:nvGraphicFramePr>
        <p:xfrm>
          <a:off x="590550" y="1143000"/>
          <a:ext cx="11018838" cy="41148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US" sz="2400" dirty="0"/>
                        <a:t>a</a:t>
                      </a:r>
                      <a:endParaRPr lang="en-JP" sz="2400" dirty="0"/>
                    </a:p>
                  </a:txBody>
                  <a:tcPr/>
                </a:tc>
                <a:tc>
                  <a:txBody>
                    <a:bodyPr/>
                    <a:lstStyle/>
                    <a:p>
                      <a:r>
                        <a:rPr lang="en-JP" sz="2400" dirty="0"/>
                        <a:t>0x61</a:t>
                      </a:r>
                    </a:p>
                  </a:txBody>
                  <a:tcPr/>
                </a:tc>
                <a:tc>
                  <a:txBody>
                    <a:bodyPr/>
                    <a:lstStyle/>
                    <a:p>
                      <a:r>
                        <a:rPr lang="en-JP" sz="2400" dirty="0"/>
                        <a:t>Latin Small Letter a</a:t>
                      </a:r>
                    </a:p>
                  </a:txBody>
                  <a:tcPr/>
                </a:tc>
                <a:extLst>
                  <a:ext uri="{0D108BD9-81ED-4DB2-BD59-A6C34878D82A}">
                    <a16:rowId xmlns:a16="http://schemas.microsoft.com/office/drawing/2014/main" val="3542434204"/>
                  </a:ext>
                </a:extLst>
              </a:tr>
              <a:tr h="370840">
                <a:tc>
                  <a:txBody>
                    <a:bodyPr/>
                    <a:lstStyle/>
                    <a:p>
                      <a:r>
                        <a:rPr lang="en-US" sz="2400" dirty="0"/>
                        <a:t>z</a:t>
                      </a:r>
                      <a:endParaRPr lang="en-JP" sz="2400" dirty="0"/>
                    </a:p>
                  </a:txBody>
                  <a:tcPr/>
                </a:tc>
                <a:tc>
                  <a:txBody>
                    <a:bodyPr/>
                    <a:lstStyle/>
                    <a:p>
                      <a:r>
                        <a:rPr lang="en-JP" sz="2400" dirty="0"/>
                        <a:t>0x7A</a:t>
                      </a:r>
                    </a:p>
                  </a:txBody>
                  <a:tcPr/>
                </a:tc>
                <a:tc>
                  <a:txBody>
                    <a:bodyPr/>
                    <a:lstStyle/>
                    <a:p>
                      <a:r>
                        <a:rPr lang="en-JP" sz="2400" dirty="0"/>
                        <a:t>Latin Small Letter z</a:t>
                      </a:r>
                    </a:p>
                  </a:txBody>
                  <a:tcPr/>
                </a:tc>
                <a:extLst>
                  <a:ext uri="{0D108BD9-81ED-4DB2-BD59-A6C34878D82A}">
                    <a16:rowId xmlns:a16="http://schemas.microsoft.com/office/drawing/2014/main" val="1318768844"/>
                  </a:ext>
                </a:extLst>
              </a:tr>
              <a:tr h="370840">
                <a:tc>
                  <a:txBody>
                    <a:bodyPr/>
                    <a:lstStyle/>
                    <a:p>
                      <a:r>
                        <a:rPr lang="en-JP" sz="2400" dirty="0"/>
                        <a:t>A</a:t>
                      </a:r>
                    </a:p>
                  </a:txBody>
                  <a:tcPr/>
                </a:tc>
                <a:tc>
                  <a:txBody>
                    <a:bodyPr/>
                    <a:lstStyle/>
                    <a:p>
                      <a:r>
                        <a:rPr lang="en-JP" sz="2400" dirty="0"/>
                        <a:t>0x41</a:t>
                      </a:r>
                    </a:p>
                  </a:txBody>
                  <a:tcPr/>
                </a:tc>
                <a:tc>
                  <a:txBody>
                    <a:bodyPr/>
                    <a:lstStyle/>
                    <a:p>
                      <a:r>
                        <a:rPr lang="en-JP" sz="2400" dirty="0"/>
                        <a:t>Latin Capital Letter A</a:t>
                      </a:r>
                    </a:p>
                  </a:txBody>
                  <a:tcPr/>
                </a:tc>
                <a:extLst>
                  <a:ext uri="{0D108BD9-81ED-4DB2-BD59-A6C34878D82A}">
                    <a16:rowId xmlns:a16="http://schemas.microsoft.com/office/drawing/2014/main" val="2004027771"/>
                  </a:ext>
                </a:extLst>
              </a:tr>
              <a:tr h="370840">
                <a:tc>
                  <a:txBody>
                    <a:bodyPr/>
                    <a:lstStyle/>
                    <a:p>
                      <a:r>
                        <a:rPr lang="en-JP" sz="2400" dirty="0"/>
                        <a:t>Z</a:t>
                      </a:r>
                    </a:p>
                  </a:txBody>
                  <a:tcPr/>
                </a:tc>
                <a:tc>
                  <a:txBody>
                    <a:bodyPr/>
                    <a:lstStyle/>
                    <a:p>
                      <a:r>
                        <a:rPr lang="en-JP" sz="2400" dirty="0"/>
                        <a:t>0x5A</a:t>
                      </a:r>
                    </a:p>
                  </a:txBody>
                  <a:tcPr/>
                </a:tc>
                <a:tc>
                  <a:txBody>
                    <a:bodyPr/>
                    <a:lstStyle/>
                    <a:p>
                      <a:r>
                        <a:rPr lang="en-JP" sz="2400" dirty="0"/>
                        <a:t>Latin Capital Letter Z</a:t>
                      </a:r>
                    </a:p>
                  </a:txBody>
                  <a:tcPr/>
                </a:tc>
                <a:extLst>
                  <a:ext uri="{0D108BD9-81ED-4DB2-BD59-A6C34878D82A}">
                    <a16:rowId xmlns:a16="http://schemas.microsoft.com/office/drawing/2014/main" val="206027758"/>
                  </a:ext>
                </a:extLst>
              </a:tr>
              <a:tr h="400506">
                <a:tc>
                  <a:txBody>
                    <a:bodyPr/>
                    <a:lstStyle/>
                    <a:p>
                      <a:r>
                        <a:rPr lang="en-US" sz="2400" dirty="0" err="1"/>
                        <a:t>ａ</a:t>
                      </a:r>
                      <a:endParaRPr lang="en-JP" sz="2400" dirty="0"/>
                    </a:p>
                  </a:txBody>
                  <a:tcPr/>
                </a:tc>
                <a:tc>
                  <a:txBody>
                    <a:bodyPr/>
                    <a:lstStyle/>
                    <a:p>
                      <a:r>
                        <a:rPr lang="en-US" sz="2400" dirty="0"/>
                        <a:t>0xEF 0xBD 0x81</a:t>
                      </a:r>
                      <a:endParaRPr lang="en-JP" sz="2400" dirty="0"/>
                    </a:p>
                  </a:txBody>
                  <a:tcPr/>
                </a:tc>
                <a:tc>
                  <a:txBody>
                    <a:bodyPr/>
                    <a:lstStyle/>
                    <a:p>
                      <a:r>
                        <a:rPr lang="en-JP" sz="2400" dirty="0"/>
                        <a:t>Fullwidth Latin Capital Letter a</a:t>
                      </a:r>
                    </a:p>
                  </a:txBody>
                  <a:tcPr/>
                </a:tc>
                <a:extLst>
                  <a:ext uri="{0D108BD9-81ED-4DB2-BD59-A6C34878D82A}">
                    <a16:rowId xmlns:a16="http://schemas.microsoft.com/office/drawing/2014/main" val="329246599"/>
                  </a:ext>
                </a:extLst>
              </a:tr>
              <a:tr h="370840">
                <a:tc>
                  <a:txBody>
                    <a:bodyPr/>
                    <a:lstStyle/>
                    <a:p>
                      <a:r>
                        <a:rPr lang="en-US" sz="2400" dirty="0" err="1"/>
                        <a:t>ｚ</a:t>
                      </a:r>
                      <a:endParaRPr lang="en-JP" sz="2400" dirty="0"/>
                    </a:p>
                  </a:txBody>
                  <a:tcPr/>
                </a:tc>
                <a:tc>
                  <a:txBody>
                    <a:bodyPr/>
                    <a:lstStyle/>
                    <a:p>
                      <a:r>
                        <a:rPr lang="en-US" sz="2400" dirty="0"/>
                        <a:t>0xEF 0xBD 0x9A</a:t>
                      </a:r>
                      <a:endParaRPr lang="en-JP" sz="2400" dirty="0"/>
                    </a:p>
                  </a:txBody>
                  <a:tcPr/>
                </a:tc>
                <a:tc>
                  <a:txBody>
                    <a:bodyPr/>
                    <a:lstStyle/>
                    <a:p>
                      <a:r>
                        <a:rPr lang="en-JP" sz="2400" dirty="0"/>
                        <a:t>Fullwidth Latin Capital Letter z</a:t>
                      </a:r>
                    </a:p>
                  </a:txBody>
                  <a:tcPr/>
                </a:tc>
                <a:extLst>
                  <a:ext uri="{0D108BD9-81ED-4DB2-BD59-A6C34878D82A}">
                    <a16:rowId xmlns:a16="http://schemas.microsoft.com/office/drawing/2014/main" val="4011983959"/>
                  </a:ext>
                </a:extLst>
              </a:tr>
              <a:tr h="370840">
                <a:tc>
                  <a:txBody>
                    <a:bodyPr/>
                    <a:lstStyle/>
                    <a:p>
                      <a:r>
                        <a:rPr lang="en-US" sz="2400" dirty="0" err="1"/>
                        <a:t>Ａ</a:t>
                      </a:r>
                      <a:endParaRPr lang="en-JP" sz="2400" dirty="0"/>
                    </a:p>
                  </a:txBody>
                  <a:tcPr/>
                </a:tc>
                <a:tc>
                  <a:txBody>
                    <a:bodyPr/>
                    <a:lstStyle/>
                    <a:p>
                      <a:r>
                        <a:rPr lang="en-US" sz="2400" dirty="0"/>
                        <a:t>0xEF 0xBC 0xA1</a:t>
                      </a:r>
                      <a:endParaRPr lang="en-JP" sz="2400" dirty="0"/>
                    </a:p>
                  </a:txBody>
                  <a:tcPr/>
                </a:tc>
                <a:tc>
                  <a:txBody>
                    <a:bodyPr/>
                    <a:lstStyle/>
                    <a:p>
                      <a:r>
                        <a:rPr lang="en-JP" sz="2400" dirty="0"/>
                        <a:t>Fullwidth Latin Capital Letter A</a:t>
                      </a:r>
                    </a:p>
                  </a:txBody>
                  <a:tcPr/>
                </a:tc>
                <a:extLst>
                  <a:ext uri="{0D108BD9-81ED-4DB2-BD59-A6C34878D82A}">
                    <a16:rowId xmlns:a16="http://schemas.microsoft.com/office/drawing/2014/main" val="202626459"/>
                  </a:ext>
                </a:extLst>
              </a:tr>
              <a:tr h="370840">
                <a:tc>
                  <a:txBody>
                    <a:bodyPr/>
                    <a:lstStyle/>
                    <a:p>
                      <a:r>
                        <a:rPr lang="en-US" sz="2400" dirty="0" err="1"/>
                        <a:t>Ｚ</a:t>
                      </a:r>
                      <a:endParaRPr lang="en-JP" sz="2400" dirty="0"/>
                    </a:p>
                  </a:txBody>
                  <a:tcPr/>
                </a:tc>
                <a:tc>
                  <a:txBody>
                    <a:bodyPr/>
                    <a:lstStyle/>
                    <a:p>
                      <a:r>
                        <a:rPr lang="en-US" sz="2400" dirty="0"/>
                        <a:t>0xEF 0xBC 0xBA</a:t>
                      </a:r>
                      <a:endParaRPr lang="en-JP" sz="2400" dirty="0"/>
                    </a:p>
                  </a:txBody>
                  <a:tcPr/>
                </a:tc>
                <a:tc>
                  <a:txBody>
                    <a:bodyPr/>
                    <a:lstStyle/>
                    <a:p>
                      <a:r>
                        <a:rPr lang="en-JP" sz="2400" dirty="0"/>
                        <a:t>Fullwidth Latin Capital Letter Z</a:t>
                      </a:r>
                    </a:p>
                  </a:txBody>
                  <a:tcPr/>
                </a:tc>
                <a:extLst>
                  <a:ext uri="{0D108BD9-81ED-4DB2-BD59-A6C34878D82A}">
                    <a16:rowId xmlns:a16="http://schemas.microsoft.com/office/drawing/2014/main" val="3453200982"/>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18661652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1411445542"/>
              </p:ext>
            </p:extLst>
          </p:nvPr>
        </p:nvGraphicFramePr>
        <p:xfrm>
          <a:off x="590550" y="1143000"/>
          <a:ext cx="11018838" cy="36576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0</a:t>
                      </a:r>
                    </a:p>
                  </a:txBody>
                  <a:tcPr/>
                </a:tc>
                <a:tc>
                  <a:txBody>
                    <a:bodyPr/>
                    <a:lstStyle/>
                    <a:p>
                      <a:r>
                        <a:rPr lang="en-JP" sz="2400" dirty="0"/>
                        <a:t>0x30</a:t>
                      </a:r>
                    </a:p>
                  </a:txBody>
                  <a:tcPr/>
                </a:tc>
                <a:tc>
                  <a:txBody>
                    <a:bodyPr/>
                    <a:lstStyle/>
                    <a:p>
                      <a:r>
                        <a:rPr lang="en-JP" sz="2400" dirty="0"/>
                        <a:t>ASCII Digit Zero</a:t>
                      </a:r>
                    </a:p>
                  </a:txBody>
                  <a:tcPr/>
                </a:tc>
                <a:extLst>
                  <a:ext uri="{0D108BD9-81ED-4DB2-BD59-A6C34878D82A}">
                    <a16:rowId xmlns:a16="http://schemas.microsoft.com/office/drawing/2014/main" val="2500031885"/>
                  </a:ext>
                </a:extLst>
              </a:tr>
              <a:tr h="370840">
                <a:tc>
                  <a:txBody>
                    <a:bodyPr/>
                    <a:lstStyle/>
                    <a:p>
                      <a:r>
                        <a:rPr lang="en-JP" sz="2400" dirty="0"/>
                        <a:t>9</a:t>
                      </a:r>
                    </a:p>
                  </a:txBody>
                  <a:tcPr/>
                </a:tc>
                <a:tc>
                  <a:txBody>
                    <a:bodyPr/>
                    <a:lstStyle/>
                    <a:p>
                      <a:r>
                        <a:rPr lang="en-JP" sz="2400" dirty="0"/>
                        <a:t>0x39</a:t>
                      </a:r>
                    </a:p>
                  </a:txBody>
                  <a:tcPr/>
                </a:tc>
                <a:tc>
                  <a:txBody>
                    <a:bodyPr/>
                    <a:lstStyle/>
                    <a:p>
                      <a:r>
                        <a:rPr lang="en-JP" sz="2400" dirty="0"/>
                        <a:t>ASCII Digit Nine</a:t>
                      </a:r>
                    </a:p>
                  </a:txBody>
                  <a:tcPr/>
                </a:tc>
                <a:extLst>
                  <a:ext uri="{0D108BD9-81ED-4DB2-BD59-A6C34878D82A}">
                    <a16:rowId xmlns:a16="http://schemas.microsoft.com/office/drawing/2014/main" val="3542434204"/>
                  </a:ext>
                </a:extLst>
              </a:tr>
              <a:tr h="370840">
                <a:tc>
                  <a:txBody>
                    <a:bodyPr/>
                    <a:lstStyle/>
                    <a:p>
                      <a:r>
                        <a:rPr lang="en-JP" sz="2400" dirty="0"/>
                        <a:t>０</a:t>
                      </a:r>
                    </a:p>
                  </a:txBody>
                  <a:tcPr/>
                </a:tc>
                <a:tc>
                  <a:txBody>
                    <a:bodyPr/>
                    <a:lstStyle/>
                    <a:p>
                      <a:r>
                        <a:rPr lang="en-US" sz="2400" dirty="0"/>
                        <a:t>0xEF 0xBC 0x90</a:t>
                      </a:r>
                      <a:endParaRPr lang="en-JP" sz="2400" dirty="0"/>
                    </a:p>
                  </a:txBody>
                  <a:tcPr/>
                </a:tc>
                <a:tc>
                  <a:txBody>
                    <a:bodyPr/>
                    <a:lstStyle/>
                    <a:p>
                      <a:r>
                        <a:rPr lang="en-JP" sz="2400" dirty="0"/>
                        <a:t>Fullwidth Digit Zero</a:t>
                      </a:r>
                    </a:p>
                  </a:txBody>
                  <a:tcPr/>
                </a:tc>
                <a:extLst>
                  <a:ext uri="{0D108BD9-81ED-4DB2-BD59-A6C34878D82A}">
                    <a16:rowId xmlns:a16="http://schemas.microsoft.com/office/drawing/2014/main" val="1318768844"/>
                  </a:ext>
                </a:extLst>
              </a:tr>
              <a:tr h="370840">
                <a:tc>
                  <a:txBody>
                    <a:bodyPr/>
                    <a:lstStyle/>
                    <a:p>
                      <a:r>
                        <a:rPr lang="en-JP" sz="2400" dirty="0"/>
                        <a:t>９</a:t>
                      </a:r>
                    </a:p>
                  </a:txBody>
                  <a:tcPr/>
                </a:tc>
                <a:tc>
                  <a:txBody>
                    <a:bodyPr/>
                    <a:lstStyle/>
                    <a:p>
                      <a:r>
                        <a:rPr lang="en-US" sz="2400" dirty="0"/>
                        <a:t>0xEF 0xBC 0x99</a:t>
                      </a:r>
                      <a:endParaRPr lang="en-JP" sz="2400" dirty="0"/>
                    </a:p>
                  </a:txBody>
                  <a:tcPr/>
                </a:tc>
                <a:tc>
                  <a:txBody>
                    <a:bodyPr/>
                    <a:lstStyle/>
                    <a:p>
                      <a:r>
                        <a:rPr lang="en-JP" sz="2400" dirty="0"/>
                        <a:t>Fullwidth Digit Nine</a:t>
                      </a:r>
                    </a:p>
                  </a:txBody>
                  <a:tcPr/>
                </a:tc>
                <a:extLst>
                  <a:ext uri="{0D108BD9-81ED-4DB2-BD59-A6C34878D82A}">
                    <a16:rowId xmlns:a16="http://schemas.microsoft.com/office/drawing/2014/main" val="2004027771"/>
                  </a:ext>
                </a:extLst>
              </a:tr>
              <a:tr h="370840">
                <a:tc>
                  <a:txBody>
                    <a:bodyPr/>
                    <a:lstStyle/>
                    <a:p>
                      <a:r>
                        <a:rPr lang="en-JP" sz="2400" dirty="0"/>
                        <a:t>⓪</a:t>
                      </a:r>
                    </a:p>
                  </a:txBody>
                  <a:tcPr/>
                </a:tc>
                <a:tc>
                  <a:txBody>
                    <a:bodyPr/>
                    <a:lstStyle/>
                    <a:p>
                      <a:r>
                        <a:rPr lang="en-US" sz="2400" dirty="0"/>
                        <a:t>0xE2 0x93 0xAA</a:t>
                      </a:r>
                      <a:endParaRPr lang="en-JP" sz="2400" dirty="0"/>
                    </a:p>
                  </a:txBody>
                  <a:tcPr/>
                </a:tc>
                <a:tc>
                  <a:txBody>
                    <a:bodyPr/>
                    <a:lstStyle/>
                    <a:p>
                      <a:r>
                        <a:rPr lang="en-JP" sz="2400" dirty="0"/>
                        <a:t>Circled Digit Zero</a:t>
                      </a:r>
                    </a:p>
                  </a:txBody>
                  <a:tcPr/>
                </a:tc>
                <a:extLst>
                  <a:ext uri="{0D108BD9-81ED-4DB2-BD59-A6C34878D82A}">
                    <a16:rowId xmlns:a16="http://schemas.microsoft.com/office/drawing/2014/main" val="206027758"/>
                  </a:ext>
                </a:extLst>
              </a:tr>
              <a:tr h="370840">
                <a:tc>
                  <a:txBody>
                    <a:bodyPr/>
                    <a:lstStyle/>
                    <a:p>
                      <a:r>
                        <a:rPr lang="en-JP" sz="2400" dirty="0"/>
                        <a:t>㊿</a:t>
                      </a:r>
                    </a:p>
                  </a:txBody>
                  <a:tcPr/>
                </a:tc>
                <a:tc>
                  <a:txBody>
                    <a:bodyPr/>
                    <a:lstStyle/>
                    <a:p>
                      <a:r>
                        <a:rPr lang="en-US" sz="2400" dirty="0"/>
                        <a:t>0xE3 0x8A 0xBF</a:t>
                      </a:r>
                      <a:endParaRPr lang="en-JP" sz="2400" dirty="0"/>
                    </a:p>
                  </a:txBody>
                  <a:tcPr/>
                </a:tc>
                <a:tc>
                  <a:txBody>
                    <a:bodyPr/>
                    <a:lstStyle/>
                    <a:p>
                      <a:r>
                        <a:rPr lang="en-JP" sz="2400" dirty="0"/>
                        <a:t>Circled Number Fifty</a:t>
                      </a:r>
                    </a:p>
                  </a:txBody>
                  <a:tcPr/>
                </a:tc>
                <a:extLst>
                  <a:ext uri="{0D108BD9-81ED-4DB2-BD59-A6C34878D82A}">
                    <a16:rowId xmlns:a16="http://schemas.microsoft.com/office/drawing/2014/main" val="329246599"/>
                  </a:ext>
                </a:extLst>
              </a:tr>
              <a:tr h="370840">
                <a:tc>
                  <a:txBody>
                    <a:bodyPr/>
                    <a:lstStyle/>
                    <a:p>
                      <a:r>
                        <a:rPr lang="ja-JP" altLang="en-US" sz="2400"/>
                        <a:t>㉌</a:t>
                      </a:r>
                      <a:endParaRPr lang="en-JP" sz="2400" dirty="0"/>
                    </a:p>
                  </a:txBody>
                  <a:tcPr/>
                </a:tc>
                <a:tc>
                  <a:txBody>
                    <a:bodyPr/>
                    <a:lstStyle/>
                    <a:p>
                      <a:r>
                        <a:rPr lang="en-US" sz="2400" dirty="0"/>
                        <a:t>0xE3 0x89 0x8C</a:t>
                      </a:r>
                      <a:endParaRPr lang="en-JP" sz="2400" dirty="0"/>
                    </a:p>
                  </a:txBody>
                  <a:tcPr/>
                </a:tc>
                <a:tc>
                  <a:txBody>
                    <a:bodyPr/>
                    <a:lstStyle/>
                    <a:p>
                      <a:r>
                        <a:rPr lang="en-JP" sz="2400" dirty="0"/>
                        <a:t>Circled Number Fifty on Black Square</a:t>
                      </a:r>
                    </a:p>
                  </a:txBody>
                  <a:tcPr/>
                </a:tc>
                <a:extLst>
                  <a:ext uri="{0D108BD9-81ED-4DB2-BD59-A6C34878D82A}">
                    <a16:rowId xmlns:a16="http://schemas.microsoft.com/office/drawing/2014/main" val="4011983959"/>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9040952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295292050"/>
              </p:ext>
            </p:extLst>
          </p:nvPr>
        </p:nvGraphicFramePr>
        <p:xfrm>
          <a:off x="590550" y="1143000"/>
          <a:ext cx="11018838" cy="41148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①</a:t>
                      </a:r>
                    </a:p>
                  </a:txBody>
                  <a:tcPr/>
                </a:tc>
                <a:tc>
                  <a:txBody>
                    <a:bodyPr/>
                    <a:lstStyle/>
                    <a:p>
                      <a:r>
                        <a:rPr lang="en-US" sz="2400" dirty="0"/>
                        <a:t>0xE2 0x91 0xA0</a:t>
                      </a:r>
                      <a:endParaRPr lang="en-JP" sz="2400" dirty="0"/>
                    </a:p>
                  </a:txBody>
                  <a:tcPr/>
                </a:tc>
                <a:tc>
                  <a:txBody>
                    <a:bodyPr/>
                    <a:lstStyle/>
                    <a:p>
                      <a:r>
                        <a:rPr lang="en-JP" sz="2400" dirty="0"/>
                        <a:t>Circled Digit One</a:t>
                      </a:r>
                    </a:p>
                  </a:txBody>
                  <a:tcPr/>
                </a:tc>
                <a:extLst>
                  <a:ext uri="{0D108BD9-81ED-4DB2-BD59-A6C34878D82A}">
                    <a16:rowId xmlns:a16="http://schemas.microsoft.com/office/drawing/2014/main" val="3542434204"/>
                  </a:ext>
                </a:extLst>
              </a:tr>
              <a:tr h="370840">
                <a:tc>
                  <a:txBody>
                    <a:bodyPr/>
                    <a:lstStyle/>
                    <a:p>
                      <a:r>
                        <a:rPr lang="en-JP" sz="2400" dirty="0"/>
                        <a:t>❶</a:t>
                      </a:r>
                    </a:p>
                  </a:txBody>
                  <a:tcPr/>
                </a:tc>
                <a:tc>
                  <a:txBody>
                    <a:bodyPr/>
                    <a:lstStyle/>
                    <a:p>
                      <a:r>
                        <a:rPr lang="en-US" sz="2400" dirty="0"/>
                        <a:t>0xE2 0x9D 0xB6</a:t>
                      </a:r>
                      <a:endParaRPr lang="en-JP" sz="2400" dirty="0"/>
                    </a:p>
                  </a:txBody>
                  <a:tcPr/>
                </a:tc>
                <a:tc>
                  <a:txBody>
                    <a:bodyPr/>
                    <a:lstStyle/>
                    <a:p>
                      <a:r>
                        <a:rPr lang="en-JP" sz="2400" dirty="0"/>
                        <a:t>Dingbat Negative Circled Digit One</a:t>
                      </a:r>
                    </a:p>
                  </a:txBody>
                  <a:tcPr/>
                </a:tc>
                <a:extLst>
                  <a:ext uri="{0D108BD9-81ED-4DB2-BD59-A6C34878D82A}">
                    <a16:rowId xmlns:a16="http://schemas.microsoft.com/office/drawing/2014/main" val="2004027771"/>
                  </a:ext>
                </a:extLst>
              </a:tr>
              <a:tr h="370840">
                <a:tc>
                  <a:txBody>
                    <a:bodyPr/>
                    <a:lstStyle/>
                    <a:p>
                      <a:r>
                        <a:rPr lang="en-JP" sz="2400" dirty="0"/>
                        <a:t>Ⅰ</a:t>
                      </a:r>
                    </a:p>
                  </a:txBody>
                  <a:tcPr/>
                </a:tc>
                <a:tc>
                  <a:txBody>
                    <a:bodyPr/>
                    <a:lstStyle/>
                    <a:p>
                      <a:r>
                        <a:rPr lang="en-US" sz="2400" dirty="0"/>
                        <a:t>0xE2 0x85 0xA0</a:t>
                      </a:r>
                      <a:endParaRPr lang="en-JP" sz="2400" dirty="0"/>
                    </a:p>
                  </a:txBody>
                  <a:tcPr/>
                </a:tc>
                <a:tc>
                  <a:txBody>
                    <a:bodyPr/>
                    <a:lstStyle/>
                    <a:p>
                      <a:r>
                        <a:rPr lang="en-JP" sz="2400" dirty="0"/>
                        <a:t>Roman Numeral One</a:t>
                      </a:r>
                    </a:p>
                  </a:txBody>
                  <a:tcPr/>
                </a:tc>
                <a:extLst>
                  <a:ext uri="{0D108BD9-81ED-4DB2-BD59-A6C34878D82A}">
                    <a16:rowId xmlns:a16="http://schemas.microsoft.com/office/drawing/2014/main" val="206027758"/>
                  </a:ext>
                </a:extLst>
              </a:tr>
              <a:tr h="370840">
                <a:tc>
                  <a:txBody>
                    <a:bodyPr/>
                    <a:lstStyle/>
                    <a:p>
                      <a:r>
                        <a:rPr lang="en-JP" sz="2400" dirty="0"/>
                        <a:t>ⅰ</a:t>
                      </a:r>
                    </a:p>
                  </a:txBody>
                  <a:tcPr/>
                </a:tc>
                <a:tc>
                  <a:txBody>
                    <a:bodyPr/>
                    <a:lstStyle/>
                    <a:p>
                      <a:r>
                        <a:rPr lang="en-US" sz="2400" dirty="0"/>
                        <a:t>0xE2 0x85 0xB0</a:t>
                      </a:r>
                      <a:endParaRPr lang="en-JP" sz="2400" dirty="0"/>
                    </a:p>
                  </a:txBody>
                  <a:tcPr/>
                </a:tc>
                <a:tc>
                  <a:txBody>
                    <a:bodyPr/>
                    <a:lstStyle/>
                    <a:p>
                      <a:r>
                        <a:rPr lang="en-JP" sz="2400" dirty="0"/>
                        <a:t>Small Roman Numeral One</a:t>
                      </a:r>
                    </a:p>
                  </a:txBody>
                  <a:tcPr/>
                </a:tc>
                <a:extLst>
                  <a:ext uri="{0D108BD9-81ED-4DB2-BD59-A6C34878D82A}">
                    <a16:rowId xmlns:a16="http://schemas.microsoft.com/office/drawing/2014/main" val="329246599"/>
                  </a:ext>
                </a:extLst>
              </a:tr>
              <a:tr h="370840">
                <a:tc>
                  <a:txBody>
                    <a:bodyPr/>
                    <a:lstStyle/>
                    <a:p>
                      <a:r>
                        <a:rPr lang="en-JP" sz="2400" dirty="0"/>
                        <a:t>⑴</a:t>
                      </a:r>
                    </a:p>
                  </a:txBody>
                  <a:tcPr/>
                </a:tc>
                <a:tc>
                  <a:txBody>
                    <a:bodyPr/>
                    <a:lstStyle/>
                    <a:p>
                      <a:r>
                        <a:rPr lang="en-US" sz="2400" dirty="0"/>
                        <a:t>0xE2 0x91 0xB4</a:t>
                      </a:r>
                      <a:endParaRPr lang="en-JP" sz="2400" dirty="0"/>
                    </a:p>
                  </a:txBody>
                  <a:tcPr/>
                </a:tc>
                <a:tc>
                  <a:txBody>
                    <a:bodyPr/>
                    <a:lstStyle/>
                    <a:p>
                      <a:r>
                        <a:rPr lang="en-JP" sz="2400" dirty="0"/>
                        <a:t>Parenthesized Digit One</a:t>
                      </a:r>
                    </a:p>
                  </a:txBody>
                  <a:tcPr/>
                </a:tc>
                <a:extLst>
                  <a:ext uri="{0D108BD9-81ED-4DB2-BD59-A6C34878D82A}">
                    <a16:rowId xmlns:a16="http://schemas.microsoft.com/office/drawing/2014/main" val="4011983959"/>
                  </a:ext>
                </a:extLst>
              </a:tr>
              <a:tr h="370840">
                <a:tc>
                  <a:txBody>
                    <a:bodyPr/>
                    <a:lstStyle/>
                    <a:p>
                      <a:r>
                        <a:rPr lang="en-JP" sz="2400" dirty="0"/>
                        <a:t>(1)</a:t>
                      </a:r>
                    </a:p>
                  </a:txBody>
                  <a:tcPr/>
                </a:tc>
                <a:tc>
                  <a:txBody>
                    <a:bodyPr/>
                    <a:lstStyle/>
                    <a:p>
                      <a:r>
                        <a:rPr lang="en-JP" sz="2400" dirty="0"/>
                        <a:t>0x28 0x31 0x29</a:t>
                      </a:r>
                    </a:p>
                  </a:txBody>
                  <a:tcPr/>
                </a:tc>
                <a:tc>
                  <a:txBody>
                    <a:bodyPr/>
                    <a:lstStyle/>
                    <a:p>
                      <a:r>
                        <a:rPr lang="en-JP" sz="2400" dirty="0"/>
                        <a:t>Digit One in Parenthesisses</a:t>
                      </a:r>
                    </a:p>
                  </a:txBody>
                  <a:tcPr/>
                </a:tc>
                <a:extLst>
                  <a:ext uri="{0D108BD9-81ED-4DB2-BD59-A6C34878D82A}">
                    <a16:rowId xmlns:a16="http://schemas.microsoft.com/office/drawing/2014/main" val="202626459"/>
                  </a:ext>
                </a:extLst>
              </a:tr>
              <a:tr h="370840">
                <a:tc>
                  <a:txBody>
                    <a:bodyPr/>
                    <a:lstStyle/>
                    <a:p>
                      <a:r>
                        <a:rPr lang="ja-JP" altLang="en-US" sz="2400"/>
                        <a:t>一</a:t>
                      </a:r>
                      <a:endParaRPr lang="en-JP" sz="2400" dirty="0"/>
                    </a:p>
                  </a:txBody>
                  <a:tcPr/>
                </a:tc>
                <a:tc>
                  <a:txBody>
                    <a:bodyPr/>
                    <a:lstStyle/>
                    <a:p>
                      <a:r>
                        <a:rPr lang="en-US" sz="2400" dirty="0"/>
                        <a:t>0xE4 0xB8 0x80</a:t>
                      </a:r>
                      <a:endParaRPr lang="en-JP" sz="2400" dirty="0"/>
                    </a:p>
                  </a:txBody>
                  <a:tcPr/>
                </a:tc>
                <a:tc>
                  <a:txBody>
                    <a:bodyPr/>
                    <a:lstStyle/>
                    <a:p>
                      <a:r>
                        <a:rPr lang="en-JP" sz="2400" dirty="0"/>
                        <a:t>CJK Ideograph, First</a:t>
                      </a:r>
                    </a:p>
                  </a:txBody>
                  <a:tcPr/>
                </a:tc>
                <a:extLst>
                  <a:ext uri="{0D108BD9-81ED-4DB2-BD59-A6C34878D82A}">
                    <a16:rowId xmlns:a16="http://schemas.microsoft.com/office/drawing/2014/main" val="2377749933"/>
                  </a:ext>
                </a:extLst>
              </a:tr>
              <a:tr h="370840">
                <a:tc>
                  <a:txBody>
                    <a:bodyPr/>
                    <a:lstStyle/>
                    <a:p>
                      <a:r>
                        <a:rPr lang="en-JP" sz="2400" dirty="0"/>
                        <a:t>壱</a:t>
                      </a:r>
                    </a:p>
                  </a:txBody>
                  <a:tcPr/>
                </a:tc>
                <a:tc>
                  <a:txBody>
                    <a:bodyPr/>
                    <a:lstStyle/>
                    <a:p>
                      <a:r>
                        <a:rPr lang="en-US" sz="2400" dirty="0"/>
                        <a:t>0xE5 0xA3 0xB1</a:t>
                      </a:r>
                      <a:endParaRPr lang="en-JP" sz="2400" dirty="0"/>
                    </a:p>
                  </a:txBody>
                  <a:tcPr/>
                </a:tc>
                <a:tc>
                  <a:txBody>
                    <a:bodyPr/>
                    <a:lstStyle/>
                    <a:p>
                      <a:r>
                        <a:rPr lang="en-JP" sz="2400" dirty="0"/>
                        <a:t>Number One</a:t>
                      </a:r>
                    </a:p>
                  </a:txBody>
                  <a:tcPr/>
                </a:tc>
                <a:extLst>
                  <a:ext uri="{0D108BD9-81ED-4DB2-BD59-A6C34878D82A}">
                    <a16:rowId xmlns:a16="http://schemas.microsoft.com/office/drawing/2014/main" val="2880622456"/>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1625126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883840490"/>
              </p:ext>
            </p:extLst>
          </p:nvPr>
        </p:nvGraphicFramePr>
        <p:xfrm>
          <a:off x="590550" y="1143000"/>
          <a:ext cx="11018838" cy="45720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⑨</a:t>
                      </a:r>
                    </a:p>
                  </a:txBody>
                  <a:tcPr/>
                </a:tc>
                <a:tc>
                  <a:txBody>
                    <a:bodyPr/>
                    <a:lstStyle/>
                    <a:p>
                      <a:r>
                        <a:rPr lang="en-US" sz="2400" dirty="0"/>
                        <a:t>0xE2 0x91 0xA8</a:t>
                      </a:r>
                      <a:endParaRPr lang="en-JP" sz="2400" dirty="0"/>
                    </a:p>
                  </a:txBody>
                  <a:tcPr/>
                </a:tc>
                <a:tc>
                  <a:txBody>
                    <a:bodyPr/>
                    <a:lstStyle/>
                    <a:p>
                      <a:r>
                        <a:rPr lang="en-JP" sz="2400" dirty="0"/>
                        <a:t>Circled Digit Nine</a:t>
                      </a:r>
                    </a:p>
                  </a:txBody>
                  <a:tcPr/>
                </a:tc>
                <a:extLst>
                  <a:ext uri="{0D108BD9-81ED-4DB2-BD59-A6C34878D82A}">
                    <a16:rowId xmlns:a16="http://schemas.microsoft.com/office/drawing/2014/main" val="3542434204"/>
                  </a:ext>
                </a:extLst>
              </a:tr>
              <a:tr h="370840">
                <a:tc>
                  <a:txBody>
                    <a:bodyPr/>
                    <a:lstStyle/>
                    <a:p>
                      <a:r>
                        <a:rPr lang="en-JP" sz="2400" dirty="0"/>
                        <a:t>❾</a:t>
                      </a:r>
                    </a:p>
                  </a:txBody>
                  <a:tcPr/>
                </a:tc>
                <a:tc>
                  <a:txBody>
                    <a:bodyPr/>
                    <a:lstStyle/>
                    <a:p>
                      <a:r>
                        <a:rPr lang="en-US" sz="2400" dirty="0"/>
                        <a:t>0xE2 0x9D 0xBE</a:t>
                      </a:r>
                      <a:endParaRPr lang="en-JP" sz="2400" dirty="0"/>
                    </a:p>
                  </a:txBody>
                  <a:tcPr/>
                </a:tc>
                <a:tc>
                  <a:txBody>
                    <a:bodyPr/>
                    <a:lstStyle/>
                    <a:p>
                      <a:r>
                        <a:rPr lang="en-JP" sz="2400" dirty="0"/>
                        <a:t>Dingbat Negative Circled Digit Nine</a:t>
                      </a:r>
                    </a:p>
                  </a:txBody>
                  <a:tcPr/>
                </a:tc>
                <a:extLst>
                  <a:ext uri="{0D108BD9-81ED-4DB2-BD59-A6C34878D82A}">
                    <a16:rowId xmlns:a16="http://schemas.microsoft.com/office/drawing/2014/main" val="2004027771"/>
                  </a:ext>
                </a:extLst>
              </a:tr>
              <a:tr h="370840">
                <a:tc>
                  <a:txBody>
                    <a:bodyPr/>
                    <a:lstStyle/>
                    <a:p>
                      <a:r>
                        <a:rPr lang="en-JP" sz="2400" dirty="0"/>
                        <a:t>Ⅸ</a:t>
                      </a:r>
                    </a:p>
                  </a:txBody>
                  <a:tcPr/>
                </a:tc>
                <a:tc>
                  <a:txBody>
                    <a:bodyPr/>
                    <a:lstStyle/>
                    <a:p>
                      <a:r>
                        <a:rPr lang="en-US" sz="2400" dirty="0"/>
                        <a:t>0xE2 0x85 0xA8</a:t>
                      </a:r>
                      <a:endParaRPr lang="en-JP" sz="2400" dirty="0"/>
                    </a:p>
                  </a:txBody>
                  <a:tcPr/>
                </a:tc>
                <a:tc>
                  <a:txBody>
                    <a:bodyPr/>
                    <a:lstStyle/>
                    <a:p>
                      <a:r>
                        <a:rPr lang="en-JP" sz="2400" dirty="0"/>
                        <a:t>Roman Numeral Nine</a:t>
                      </a:r>
                    </a:p>
                  </a:txBody>
                  <a:tcPr/>
                </a:tc>
                <a:extLst>
                  <a:ext uri="{0D108BD9-81ED-4DB2-BD59-A6C34878D82A}">
                    <a16:rowId xmlns:a16="http://schemas.microsoft.com/office/drawing/2014/main" val="206027758"/>
                  </a:ext>
                </a:extLst>
              </a:tr>
              <a:tr h="370840">
                <a:tc>
                  <a:txBody>
                    <a:bodyPr/>
                    <a:lstStyle/>
                    <a:p>
                      <a:r>
                        <a:rPr lang="en-JP" sz="2400" dirty="0"/>
                        <a:t>ⅸ</a:t>
                      </a:r>
                    </a:p>
                  </a:txBody>
                  <a:tcPr/>
                </a:tc>
                <a:tc>
                  <a:txBody>
                    <a:bodyPr/>
                    <a:lstStyle/>
                    <a:p>
                      <a:r>
                        <a:rPr lang="en-US" sz="2400" dirty="0"/>
                        <a:t>0xE2 0x85 0xB8</a:t>
                      </a:r>
                      <a:endParaRPr lang="en-JP" sz="2400" dirty="0"/>
                    </a:p>
                  </a:txBody>
                  <a:tcPr/>
                </a:tc>
                <a:tc>
                  <a:txBody>
                    <a:bodyPr/>
                    <a:lstStyle/>
                    <a:p>
                      <a:r>
                        <a:rPr lang="en-JP" sz="2400" dirty="0"/>
                        <a:t>Small Roman Numeral Nine</a:t>
                      </a:r>
                    </a:p>
                  </a:txBody>
                  <a:tcPr/>
                </a:tc>
                <a:extLst>
                  <a:ext uri="{0D108BD9-81ED-4DB2-BD59-A6C34878D82A}">
                    <a16:rowId xmlns:a16="http://schemas.microsoft.com/office/drawing/2014/main" val="329246599"/>
                  </a:ext>
                </a:extLst>
              </a:tr>
              <a:tr h="370840">
                <a:tc>
                  <a:txBody>
                    <a:bodyPr/>
                    <a:lstStyle/>
                    <a:p>
                      <a:r>
                        <a:rPr lang="en-JP" sz="2400" dirty="0"/>
                        <a:t>⑼</a:t>
                      </a:r>
                    </a:p>
                  </a:txBody>
                  <a:tcPr/>
                </a:tc>
                <a:tc>
                  <a:txBody>
                    <a:bodyPr/>
                    <a:lstStyle/>
                    <a:p>
                      <a:r>
                        <a:rPr lang="en-US" sz="2400" dirty="0"/>
                        <a:t>0xE2 0x91 0xBC</a:t>
                      </a:r>
                      <a:endParaRPr lang="en-JP" sz="2400" dirty="0"/>
                    </a:p>
                  </a:txBody>
                  <a:tcPr/>
                </a:tc>
                <a:tc>
                  <a:txBody>
                    <a:bodyPr/>
                    <a:lstStyle/>
                    <a:p>
                      <a:r>
                        <a:rPr lang="en-JP" sz="2400" dirty="0"/>
                        <a:t>Parenthesized Digit Nine</a:t>
                      </a:r>
                    </a:p>
                  </a:txBody>
                  <a:tcPr/>
                </a:tc>
                <a:extLst>
                  <a:ext uri="{0D108BD9-81ED-4DB2-BD59-A6C34878D82A}">
                    <a16:rowId xmlns:a16="http://schemas.microsoft.com/office/drawing/2014/main" val="4011983959"/>
                  </a:ext>
                </a:extLst>
              </a:tr>
              <a:tr h="370840">
                <a:tc>
                  <a:txBody>
                    <a:bodyPr/>
                    <a:lstStyle/>
                    <a:p>
                      <a:r>
                        <a:rPr lang="en-JP" sz="2400" dirty="0"/>
                        <a:t>(9)</a:t>
                      </a:r>
                    </a:p>
                  </a:txBody>
                  <a:tcPr/>
                </a:tc>
                <a:tc>
                  <a:txBody>
                    <a:bodyPr/>
                    <a:lstStyle/>
                    <a:p>
                      <a:r>
                        <a:rPr lang="en-JP" sz="2400" dirty="0"/>
                        <a:t>0x28 0x39 0x29</a:t>
                      </a:r>
                    </a:p>
                  </a:txBody>
                  <a:tcPr/>
                </a:tc>
                <a:tc>
                  <a:txBody>
                    <a:bodyPr/>
                    <a:lstStyle/>
                    <a:p>
                      <a:r>
                        <a:rPr lang="en-JP" sz="2400" dirty="0"/>
                        <a:t>Digit Nine in Parenthesisses</a:t>
                      </a:r>
                    </a:p>
                  </a:txBody>
                  <a:tcPr/>
                </a:tc>
                <a:extLst>
                  <a:ext uri="{0D108BD9-81ED-4DB2-BD59-A6C34878D82A}">
                    <a16:rowId xmlns:a16="http://schemas.microsoft.com/office/drawing/2014/main" val="202626459"/>
                  </a:ext>
                </a:extLst>
              </a:tr>
              <a:tr h="370840">
                <a:tc>
                  <a:txBody>
                    <a:bodyPr/>
                    <a:lstStyle/>
                    <a:p>
                      <a:r>
                        <a:rPr lang="ja-JP" altLang="en-US" sz="2400"/>
                        <a:t>九</a:t>
                      </a:r>
                      <a:endParaRPr lang="en-JP" sz="2400" dirty="0"/>
                    </a:p>
                  </a:txBody>
                  <a:tcPr/>
                </a:tc>
                <a:tc>
                  <a:txBody>
                    <a:bodyPr/>
                    <a:lstStyle/>
                    <a:p>
                      <a:r>
                        <a:rPr lang="en-US" sz="2400" dirty="0"/>
                        <a:t>0xE4 0xB9 0x9D</a:t>
                      </a:r>
                      <a:endParaRPr lang="en-JP" sz="2400" dirty="0"/>
                    </a:p>
                  </a:txBody>
                  <a:tcPr/>
                </a:tc>
                <a:tc>
                  <a:txBody>
                    <a:bodyPr/>
                    <a:lstStyle/>
                    <a:p>
                      <a:r>
                        <a:rPr lang="en-JP" sz="2400" dirty="0"/>
                        <a:t>Nine</a:t>
                      </a:r>
                    </a:p>
                  </a:txBody>
                  <a:tcPr/>
                </a:tc>
                <a:extLst>
                  <a:ext uri="{0D108BD9-81ED-4DB2-BD59-A6C34878D82A}">
                    <a16:rowId xmlns:a16="http://schemas.microsoft.com/office/drawing/2014/main" val="2377749933"/>
                  </a:ext>
                </a:extLst>
              </a:tr>
              <a:tr h="370840">
                <a:tc>
                  <a:txBody>
                    <a:bodyPr/>
                    <a:lstStyle/>
                    <a:p>
                      <a:r>
                        <a:rPr lang="en-JP" sz="2400" dirty="0"/>
                        <a:t>⒐</a:t>
                      </a:r>
                    </a:p>
                  </a:txBody>
                  <a:tcPr/>
                </a:tc>
                <a:tc>
                  <a:txBody>
                    <a:bodyPr/>
                    <a:lstStyle/>
                    <a:p>
                      <a:r>
                        <a:rPr lang="en-US" sz="2400" dirty="0"/>
                        <a:t>0xE2 0x92 0x90</a:t>
                      </a:r>
                      <a:endParaRPr lang="en-JP" sz="2400" dirty="0"/>
                    </a:p>
                  </a:txBody>
                  <a:tcPr/>
                </a:tc>
                <a:tc>
                  <a:txBody>
                    <a:bodyPr/>
                    <a:lstStyle/>
                    <a:p>
                      <a:r>
                        <a:rPr lang="en-JP" sz="2400" dirty="0"/>
                        <a:t>Digit Nine Full Stop</a:t>
                      </a:r>
                    </a:p>
                  </a:txBody>
                  <a:tcPr/>
                </a:tc>
                <a:extLst>
                  <a:ext uri="{0D108BD9-81ED-4DB2-BD59-A6C34878D82A}">
                    <a16:rowId xmlns:a16="http://schemas.microsoft.com/office/drawing/2014/main" val="972498620"/>
                  </a:ext>
                </a:extLst>
              </a:tr>
              <a:tr h="370840">
                <a:tc>
                  <a:txBody>
                    <a:bodyPr/>
                    <a:lstStyle/>
                    <a:p>
                      <a:r>
                        <a:rPr lang="en-JP" sz="2400" dirty="0"/>
                        <a:t>9.</a:t>
                      </a:r>
                    </a:p>
                  </a:txBody>
                  <a:tcPr/>
                </a:tc>
                <a:tc>
                  <a:txBody>
                    <a:bodyPr/>
                    <a:lstStyle/>
                    <a:p>
                      <a:r>
                        <a:rPr lang="en-JP" sz="2400" dirty="0"/>
                        <a:t>0x91 0x2E</a:t>
                      </a:r>
                    </a:p>
                  </a:txBody>
                  <a:tcPr/>
                </a:tc>
                <a:tc>
                  <a:txBody>
                    <a:bodyPr/>
                    <a:lstStyle/>
                    <a:p>
                      <a:r>
                        <a:rPr lang="en-JP" sz="2400" dirty="0"/>
                        <a:t>Digit Nine and Full Stop</a:t>
                      </a:r>
                    </a:p>
                  </a:txBody>
                  <a:tcPr/>
                </a:tc>
                <a:extLst>
                  <a:ext uri="{0D108BD9-81ED-4DB2-BD59-A6C34878D82A}">
                    <a16:rowId xmlns:a16="http://schemas.microsoft.com/office/drawing/2014/main" val="1264411966"/>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98505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957C0B-C631-74A0-BB3C-4D7CD61FC8F0}"/>
              </a:ext>
            </a:extLst>
          </p:cNvPr>
          <p:cNvPicPr>
            <a:picLocks noChangeAspect="1"/>
          </p:cNvPicPr>
          <p:nvPr/>
        </p:nvPicPr>
        <p:blipFill rotWithShape="1">
          <a:blip r:embed="rId3">
            <a:duotone>
              <a:schemeClr val="accent4">
                <a:shade val="45000"/>
                <a:satMod val="135000"/>
              </a:schemeClr>
              <a:prstClr val="white"/>
            </a:duotone>
          </a:blip>
          <a:srcRect l="12101" t="7342" r="10214" b="7617"/>
          <a:stretch/>
        </p:blipFill>
        <p:spPr>
          <a:xfrm>
            <a:off x="2400300" y="292100"/>
            <a:ext cx="7391400" cy="5393724"/>
          </a:xfrm>
          <a:prstGeom prst="rect">
            <a:avLst/>
          </a:prstGeom>
        </p:spPr>
      </p:pic>
      <p:sp>
        <p:nvSpPr>
          <p:cNvPr id="2" name="TextBox 1">
            <a:extLst>
              <a:ext uri="{FF2B5EF4-FFF2-40B4-BE49-F238E27FC236}">
                <a16:creationId xmlns:a16="http://schemas.microsoft.com/office/drawing/2014/main" id="{7BEF4701-0C7C-485D-7D9E-4EF6575B18AF}"/>
              </a:ext>
            </a:extLst>
          </p:cNvPr>
          <p:cNvSpPr txBox="1"/>
          <p:nvPr/>
        </p:nvSpPr>
        <p:spPr>
          <a:xfrm>
            <a:off x="1476970" y="4156364"/>
            <a:ext cx="1846659" cy="553998"/>
          </a:xfrm>
          <a:prstGeom prst="rect">
            <a:avLst/>
          </a:prstGeom>
          <a:noFill/>
        </p:spPr>
        <p:txBody>
          <a:bodyPr wrap="none" lIns="0" tIns="0" rIns="0" bIns="0" rtlCol="0">
            <a:spAutoFit/>
          </a:bodyPr>
          <a:lstStyle/>
          <a:p>
            <a:pPr algn="l"/>
            <a:r>
              <a:rPr lang="ko-KR" altLang="en-US" sz="3600" dirty="0">
                <a:solidFill>
                  <a:srgbClr val="A091AB"/>
                </a:solidFill>
              </a:rPr>
              <a:t>환영하다</a:t>
            </a:r>
            <a:endParaRPr lang="en-JP" sz="3600" dirty="0">
              <a:solidFill>
                <a:srgbClr val="A091AB"/>
              </a:solidFill>
            </a:endParaRPr>
          </a:p>
        </p:txBody>
      </p:sp>
      <p:sp>
        <p:nvSpPr>
          <p:cNvPr id="4" name="TextBox 3">
            <a:extLst>
              <a:ext uri="{FF2B5EF4-FFF2-40B4-BE49-F238E27FC236}">
                <a16:creationId xmlns:a16="http://schemas.microsoft.com/office/drawing/2014/main" id="{BEBBC2C4-CBDB-691D-A706-AE47E5CC86CF}"/>
              </a:ext>
            </a:extLst>
          </p:cNvPr>
          <p:cNvSpPr txBox="1"/>
          <p:nvPr/>
        </p:nvSpPr>
        <p:spPr>
          <a:xfrm>
            <a:off x="8336477" y="4800600"/>
            <a:ext cx="1231106" cy="738664"/>
          </a:xfrm>
          <a:prstGeom prst="rect">
            <a:avLst/>
          </a:prstGeom>
          <a:noFill/>
        </p:spPr>
        <p:txBody>
          <a:bodyPr wrap="none" lIns="0" tIns="0" rIns="0" bIns="0" rtlCol="0">
            <a:spAutoFit/>
          </a:bodyPr>
          <a:lstStyle/>
          <a:p>
            <a:pPr algn="l"/>
            <a:r>
              <a:rPr lang="ja-JP" altLang="en-US" sz="4800">
                <a:solidFill>
                  <a:srgbClr val="614974"/>
                </a:solidFill>
              </a:rPr>
              <a:t>歡迎</a:t>
            </a:r>
            <a:endParaRPr lang="en-JP" sz="4800" dirty="0">
              <a:solidFill>
                <a:srgbClr val="614974"/>
              </a:solidFill>
            </a:endParaRPr>
          </a:p>
        </p:txBody>
      </p:sp>
      <p:sp>
        <p:nvSpPr>
          <p:cNvPr id="5" name="TextBox 4">
            <a:extLst>
              <a:ext uri="{FF2B5EF4-FFF2-40B4-BE49-F238E27FC236}">
                <a16:creationId xmlns:a16="http://schemas.microsoft.com/office/drawing/2014/main" id="{21D45036-3E2A-79B3-DB20-67966536D927}"/>
              </a:ext>
            </a:extLst>
          </p:cNvPr>
          <p:cNvSpPr txBox="1"/>
          <p:nvPr/>
        </p:nvSpPr>
        <p:spPr>
          <a:xfrm>
            <a:off x="4833257" y="5408825"/>
            <a:ext cx="2351606" cy="553998"/>
          </a:xfrm>
          <a:prstGeom prst="rect">
            <a:avLst/>
          </a:prstGeom>
          <a:noFill/>
        </p:spPr>
        <p:txBody>
          <a:bodyPr wrap="none" lIns="0" tIns="0" rIns="0" bIns="0" rtlCol="0">
            <a:spAutoFit/>
          </a:bodyPr>
          <a:lstStyle/>
          <a:p>
            <a:pPr algn="l"/>
            <a:r>
              <a:rPr lang="en-US" sz="3600" dirty="0" err="1">
                <a:solidFill>
                  <a:schemeClr val="tx2"/>
                </a:solidFill>
              </a:rPr>
              <a:t>Chào</a:t>
            </a:r>
            <a:r>
              <a:rPr lang="en-US" sz="3600" dirty="0">
                <a:solidFill>
                  <a:schemeClr val="tx2"/>
                </a:solidFill>
              </a:rPr>
              <a:t> </a:t>
            </a:r>
            <a:r>
              <a:rPr lang="en-US" sz="3600" dirty="0" err="1">
                <a:solidFill>
                  <a:schemeClr val="tx2"/>
                </a:solidFill>
              </a:rPr>
              <a:t>mừng</a:t>
            </a:r>
            <a:endParaRPr lang="en-JP" sz="3600" dirty="0">
              <a:solidFill>
                <a:schemeClr val="tx2"/>
              </a:solidFill>
            </a:endParaRPr>
          </a:p>
        </p:txBody>
      </p:sp>
      <p:sp>
        <p:nvSpPr>
          <p:cNvPr id="6" name="TextBox 5">
            <a:extLst>
              <a:ext uri="{FF2B5EF4-FFF2-40B4-BE49-F238E27FC236}">
                <a16:creationId xmlns:a16="http://schemas.microsoft.com/office/drawing/2014/main" id="{66376737-A8C3-EC58-D99D-3A999C5C7F64}"/>
              </a:ext>
            </a:extLst>
          </p:cNvPr>
          <p:cNvSpPr txBox="1"/>
          <p:nvPr/>
        </p:nvSpPr>
        <p:spPr>
          <a:xfrm>
            <a:off x="10189029" y="3051958"/>
            <a:ext cx="65" cy="369332"/>
          </a:xfrm>
          <a:prstGeom prst="rect">
            <a:avLst/>
          </a:prstGeom>
          <a:noFill/>
        </p:spPr>
        <p:txBody>
          <a:bodyPr wrap="none" lIns="0" tIns="0" rIns="0" bIns="0" rtlCol="0">
            <a:spAutoFit/>
          </a:bodyPr>
          <a:lstStyle/>
          <a:p>
            <a:pPr algn="l"/>
            <a:endParaRPr lang="en-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91289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4003679966"/>
              </p:ext>
            </p:extLst>
          </p:nvPr>
        </p:nvGraphicFramePr>
        <p:xfrm>
          <a:off x="590550" y="1143000"/>
          <a:ext cx="11018838" cy="41148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Ⅶ</a:t>
                      </a:r>
                    </a:p>
                  </a:txBody>
                  <a:tcPr/>
                </a:tc>
                <a:tc>
                  <a:txBody>
                    <a:bodyPr/>
                    <a:lstStyle/>
                    <a:p>
                      <a:r>
                        <a:rPr lang="en-US" sz="2400" dirty="0"/>
                        <a:t>0xE2 0x85 0xA6</a:t>
                      </a:r>
                      <a:endParaRPr lang="en-JP" sz="2400" dirty="0"/>
                    </a:p>
                  </a:txBody>
                  <a:tcPr/>
                </a:tc>
                <a:tc>
                  <a:txBody>
                    <a:bodyPr/>
                    <a:lstStyle/>
                    <a:p>
                      <a:r>
                        <a:rPr lang="en-JP" sz="2400" dirty="0"/>
                        <a:t>Roman Numeral Seven</a:t>
                      </a:r>
                    </a:p>
                  </a:txBody>
                  <a:tcPr/>
                </a:tc>
                <a:extLst>
                  <a:ext uri="{0D108BD9-81ED-4DB2-BD59-A6C34878D82A}">
                    <a16:rowId xmlns:a16="http://schemas.microsoft.com/office/drawing/2014/main" val="3542434204"/>
                  </a:ext>
                </a:extLst>
              </a:tr>
              <a:tr h="370840">
                <a:tc>
                  <a:txBody>
                    <a:bodyPr/>
                    <a:lstStyle/>
                    <a:p>
                      <a:r>
                        <a:rPr lang="en-JP" sz="2400" dirty="0"/>
                        <a:t>ⅶ</a:t>
                      </a:r>
                    </a:p>
                  </a:txBody>
                  <a:tcPr/>
                </a:tc>
                <a:tc>
                  <a:txBody>
                    <a:bodyPr/>
                    <a:lstStyle/>
                    <a:p>
                      <a:r>
                        <a:rPr lang="en-US" sz="2400" dirty="0"/>
                        <a:t>0xE2 0x85 0xB6</a:t>
                      </a:r>
                      <a:endParaRPr lang="en-JP" sz="2400" dirty="0"/>
                    </a:p>
                  </a:txBody>
                  <a:tcPr/>
                </a:tc>
                <a:tc>
                  <a:txBody>
                    <a:bodyPr/>
                    <a:lstStyle/>
                    <a:p>
                      <a:r>
                        <a:rPr lang="en-JP" sz="2400" dirty="0"/>
                        <a:t>Small Roman Numeral Seven</a:t>
                      </a:r>
                    </a:p>
                  </a:txBody>
                  <a:tcPr/>
                </a:tc>
                <a:extLst>
                  <a:ext uri="{0D108BD9-81ED-4DB2-BD59-A6C34878D82A}">
                    <a16:rowId xmlns:a16="http://schemas.microsoft.com/office/drawing/2014/main" val="1318768844"/>
                  </a:ext>
                </a:extLst>
              </a:tr>
              <a:tr h="370840">
                <a:tc>
                  <a:txBody>
                    <a:bodyPr/>
                    <a:lstStyle/>
                    <a:p>
                      <a:r>
                        <a:rPr lang="en-JP" sz="2400" dirty="0"/>
                        <a:t>VII</a:t>
                      </a:r>
                    </a:p>
                  </a:txBody>
                  <a:tcPr/>
                </a:tc>
                <a:tc>
                  <a:txBody>
                    <a:bodyPr/>
                    <a:lstStyle/>
                    <a:p>
                      <a:r>
                        <a:rPr lang="en-JP" sz="2400" dirty="0"/>
                        <a:t>0x56 0x49 0x49</a:t>
                      </a:r>
                    </a:p>
                  </a:txBody>
                  <a:tcPr/>
                </a:tc>
                <a:tc>
                  <a:txBody>
                    <a:bodyPr/>
                    <a:lstStyle/>
                    <a:p>
                      <a:r>
                        <a:rPr lang="en-JP" sz="2400" dirty="0"/>
                        <a:t>Latin Capital Letter V, I, I</a:t>
                      </a:r>
                    </a:p>
                  </a:txBody>
                  <a:tcPr/>
                </a:tc>
                <a:extLst>
                  <a:ext uri="{0D108BD9-81ED-4DB2-BD59-A6C34878D82A}">
                    <a16:rowId xmlns:a16="http://schemas.microsoft.com/office/drawing/2014/main" val="2004027771"/>
                  </a:ext>
                </a:extLst>
              </a:tr>
              <a:tr h="370840">
                <a:tc>
                  <a:txBody>
                    <a:bodyPr/>
                    <a:lstStyle/>
                    <a:p>
                      <a:r>
                        <a:rPr lang="en-JP" sz="2400" dirty="0"/>
                        <a:t>vii</a:t>
                      </a:r>
                    </a:p>
                  </a:txBody>
                  <a:tcPr/>
                </a:tc>
                <a:tc>
                  <a:txBody>
                    <a:bodyPr/>
                    <a:lstStyle/>
                    <a:p>
                      <a:r>
                        <a:rPr lang="en-JP" sz="2400" dirty="0"/>
                        <a:t>0x76 0x69 0x69</a:t>
                      </a:r>
                    </a:p>
                  </a:txBody>
                  <a:tcPr/>
                </a:tc>
                <a:tc>
                  <a:txBody>
                    <a:bodyPr/>
                    <a:lstStyle/>
                    <a:p>
                      <a:r>
                        <a:rPr lang="en-JP" sz="2400" dirty="0"/>
                        <a:t>Latin Small Letter v, i, i</a:t>
                      </a:r>
                    </a:p>
                  </a:txBody>
                  <a:tcPr/>
                </a:tc>
                <a:extLst>
                  <a:ext uri="{0D108BD9-81ED-4DB2-BD59-A6C34878D82A}">
                    <a16:rowId xmlns:a16="http://schemas.microsoft.com/office/drawing/2014/main" val="206027758"/>
                  </a:ext>
                </a:extLst>
              </a:tr>
              <a:tr h="370840">
                <a:tc>
                  <a:txBody>
                    <a:bodyPr/>
                    <a:lstStyle/>
                    <a:p>
                      <a:r>
                        <a:rPr lang="en-JP" sz="2400" dirty="0"/>
                        <a:t>Ⅻ</a:t>
                      </a:r>
                    </a:p>
                  </a:txBody>
                  <a:tcPr/>
                </a:tc>
                <a:tc>
                  <a:txBody>
                    <a:bodyPr/>
                    <a:lstStyle/>
                    <a:p>
                      <a:r>
                        <a:rPr lang="en-US" sz="2400" dirty="0"/>
                        <a:t>0xE2 0x85 0xAB</a:t>
                      </a:r>
                      <a:endParaRPr lang="en-JP" sz="2400" dirty="0"/>
                    </a:p>
                  </a:txBody>
                  <a:tcPr/>
                </a:tc>
                <a:tc>
                  <a:txBody>
                    <a:bodyPr/>
                    <a:lstStyle/>
                    <a:p>
                      <a:r>
                        <a:rPr lang="en-JP" sz="2400" dirty="0"/>
                        <a:t>Roman Numeral Twelve</a:t>
                      </a:r>
                    </a:p>
                  </a:txBody>
                  <a:tcPr/>
                </a:tc>
                <a:extLst>
                  <a:ext uri="{0D108BD9-81ED-4DB2-BD59-A6C34878D82A}">
                    <a16:rowId xmlns:a16="http://schemas.microsoft.com/office/drawing/2014/main" val="329246599"/>
                  </a:ext>
                </a:extLst>
              </a:tr>
              <a:tr h="370840">
                <a:tc>
                  <a:txBody>
                    <a:bodyPr/>
                    <a:lstStyle/>
                    <a:p>
                      <a:r>
                        <a:rPr lang="en-JP" sz="2400" dirty="0"/>
                        <a:t>ⅻ</a:t>
                      </a:r>
                    </a:p>
                  </a:txBody>
                  <a:tcPr/>
                </a:tc>
                <a:tc>
                  <a:txBody>
                    <a:bodyPr/>
                    <a:lstStyle/>
                    <a:p>
                      <a:r>
                        <a:rPr lang="en-US" sz="2400" dirty="0"/>
                        <a:t>0xE2 0x85 0xBB</a:t>
                      </a:r>
                      <a:endParaRPr lang="en-JP" sz="2400" dirty="0"/>
                    </a:p>
                  </a:txBody>
                  <a:tcPr/>
                </a:tc>
                <a:tc>
                  <a:txBody>
                    <a:bodyPr/>
                    <a:lstStyle/>
                    <a:p>
                      <a:r>
                        <a:rPr lang="en-JP" sz="2400" dirty="0"/>
                        <a:t>Small Roman Numeral Twelve</a:t>
                      </a:r>
                    </a:p>
                  </a:txBody>
                  <a:tcPr/>
                </a:tc>
                <a:extLst>
                  <a:ext uri="{0D108BD9-81ED-4DB2-BD59-A6C34878D82A}">
                    <a16:rowId xmlns:a16="http://schemas.microsoft.com/office/drawing/2014/main" val="4011983959"/>
                  </a:ext>
                </a:extLst>
              </a:tr>
              <a:tr h="370840">
                <a:tc>
                  <a:txBody>
                    <a:bodyPr/>
                    <a:lstStyle/>
                    <a:p>
                      <a:r>
                        <a:rPr lang="en-JP" sz="2400" dirty="0"/>
                        <a:t>XII</a:t>
                      </a:r>
                    </a:p>
                  </a:txBody>
                  <a:tcPr/>
                </a:tc>
                <a:tc>
                  <a:txBody>
                    <a:bodyPr/>
                    <a:lstStyle/>
                    <a:p>
                      <a:r>
                        <a:rPr lang="en-JP" sz="2400" dirty="0"/>
                        <a:t>0x58 0x49 0x49</a:t>
                      </a:r>
                    </a:p>
                  </a:txBody>
                  <a:tcPr/>
                </a:tc>
                <a:tc>
                  <a:txBody>
                    <a:bodyPr/>
                    <a:lstStyle/>
                    <a:p>
                      <a:r>
                        <a:rPr lang="en-JP" sz="2400" dirty="0"/>
                        <a:t>Latin Capital Letter X, I, I</a:t>
                      </a:r>
                    </a:p>
                  </a:txBody>
                  <a:tcPr/>
                </a:tc>
                <a:extLst>
                  <a:ext uri="{0D108BD9-81ED-4DB2-BD59-A6C34878D82A}">
                    <a16:rowId xmlns:a16="http://schemas.microsoft.com/office/drawing/2014/main" val="202626459"/>
                  </a:ext>
                </a:extLst>
              </a:tr>
              <a:tr h="370840">
                <a:tc>
                  <a:txBody>
                    <a:bodyPr/>
                    <a:lstStyle/>
                    <a:p>
                      <a:r>
                        <a:rPr lang="en-JP" sz="2400" dirty="0"/>
                        <a:t>xii</a:t>
                      </a:r>
                    </a:p>
                  </a:txBody>
                  <a:tcPr/>
                </a:tc>
                <a:tc>
                  <a:txBody>
                    <a:bodyPr/>
                    <a:lstStyle/>
                    <a:p>
                      <a:r>
                        <a:rPr lang="en-JP" sz="2400" dirty="0"/>
                        <a:t>0x78 0x69 0x69</a:t>
                      </a:r>
                    </a:p>
                  </a:txBody>
                  <a:tcPr/>
                </a:tc>
                <a:tc>
                  <a:txBody>
                    <a:bodyPr/>
                    <a:lstStyle/>
                    <a:p>
                      <a:r>
                        <a:rPr lang="en-JP" sz="2400" dirty="0"/>
                        <a:t>Latin Small Letter x, i, i</a:t>
                      </a:r>
                    </a:p>
                  </a:txBody>
                  <a:tcPr/>
                </a:tc>
                <a:extLst>
                  <a:ext uri="{0D108BD9-81ED-4DB2-BD59-A6C34878D82A}">
                    <a16:rowId xmlns:a16="http://schemas.microsoft.com/office/drawing/2014/main" val="3453200982"/>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13723781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424277527"/>
              </p:ext>
            </p:extLst>
          </p:nvPr>
        </p:nvGraphicFramePr>
        <p:xfrm>
          <a:off x="590550" y="1143000"/>
          <a:ext cx="11018838" cy="22860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l-GR" sz="2400" dirty="0"/>
                        <a:t>α</a:t>
                      </a:r>
                      <a:endParaRPr lang="en-JP" sz="2400" dirty="0"/>
                    </a:p>
                  </a:txBody>
                  <a:tcPr/>
                </a:tc>
                <a:tc>
                  <a:txBody>
                    <a:bodyPr/>
                    <a:lstStyle/>
                    <a:p>
                      <a:r>
                        <a:rPr lang="en-US" sz="2400" dirty="0"/>
                        <a:t>0xCE 0xB1</a:t>
                      </a:r>
                      <a:endParaRPr lang="en-JP" sz="2400" dirty="0"/>
                    </a:p>
                  </a:txBody>
                  <a:tcPr/>
                </a:tc>
                <a:tc>
                  <a:txBody>
                    <a:bodyPr/>
                    <a:lstStyle/>
                    <a:p>
                      <a:r>
                        <a:rPr lang="en-JP" sz="2400" dirty="0"/>
                        <a:t>Greek Small Letter Alpha</a:t>
                      </a:r>
                    </a:p>
                  </a:txBody>
                  <a:tcPr/>
                </a:tc>
                <a:extLst>
                  <a:ext uri="{0D108BD9-81ED-4DB2-BD59-A6C34878D82A}">
                    <a16:rowId xmlns:a16="http://schemas.microsoft.com/office/drawing/2014/main" val="3609040156"/>
                  </a:ext>
                </a:extLst>
              </a:tr>
              <a:tr h="370840">
                <a:tc>
                  <a:txBody>
                    <a:bodyPr/>
                    <a:lstStyle/>
                    <a:p>
                      <a:r>
                        <a:rPr lang="el-GR" sz="2400" dirty="0"/>
                        <a:t>ω</a:t>
                      </a:r>
                      <a:endParaRPr lang="en-JP" sz="2400" dirty="0"/>
                    </a:p>
                  </a:txBody>
                  <a:tcPr/>
                </a:tc>
                <a:tc>
                  <a:txBody>
                    <a:bodyPr/>
                    <a:lstStyle/>
                    <a:p>
                      <a:r>
                        <a:rPr lang="en-US" sz="2400" dirty="0"/>
                        <a:t>0xCF 0x89</a:t>
                      </a:r>
                      <a:endParaRPr lang="en-JP" sz="2400" dirty="0"/>
                    </a:p>
                  </a:txBody>
                  <a:tcPr/>
                </a:tc>
                <a:tc>
                  <a:txBody>
                    <a:bodyPr/>
                    <a:lstStyle/>
                    <a:p>
                      <a:r>
                        <a:rPr lang="en-JP" sz="2400" dirty="0"/>
                        <a:t>Greek Small Letter Omega</a:t>
                      </a:r>
                    </a:p>
                  </a:txBody>
                  <a:tcPr/>
                </a:tc>
                <a:extLst>
                  <a:ext uri="{0D108BD9-81ED-4DB2-BD59-A6C34878D82A}">
                    <a16:rowId xmlns:a16="http://schemas.microsoft.com/office/drawing/2014/main" val="3434402245"/>
                  </a:ext>
                </a:extLst>
              </a:tr>
              <a:tr h="370840">
                <a:tc>
                  <a:txBody>
                    <a:bodyPr/>
                    <a:lstStyle/>
                    <a:p>
                      <a:r>
                        <a:rPr lang="el-GR" sz="2400" dirty="0"/>
                        <a:t>Α</a:t>
                      </a:r>
                      <a:endParaRPr lang="en-JP" sz="2400" dirty="0"/>
                    </a:p>
                  </a:txBody>
                  <a:tcPr/>
                </a:tc>
                <a:tc>
                  <a:txBody>
                    <a:bodyPr/>
                    <a:lstStyle/>
                    <a:p>
                      <a:r>
                        <a:rPr lang="en-US" sz="2400" dirty="0"/>
                        <a:t>0xCE 0x91</a:t>
                      </a:r>
                      <a:endParaRPr lang="en-JP" sz="2400" dirty="0"/>
                    </a:p>
                  </a:txBody>
                  <a:tcPr/>
                </a:tc>
                <a:tc>
                  <a:txBody>
                    <a:bodyPr/>
                    <a:lstStyle/>
                    <a:p>
                      <a:r>
                        <a:rPr lang="en-JP" sz="2400" dirty="0"/>
                        <a:t>Greek Capital Letter Alpha</a:t>
                      </a:r>
                    </a:p>
                  </a:txBody>
                  <a:tcPr/>
                </a:tc>
                <a:extLst>
                  <a:ext uri="{0D108BD9-81ED-4DB2-BD59-A6C34878D82A}">
                    <a16:rowId xmlns:a16="http://schemas.microsoft.com/office/drawing/2014/main" val="1878290523"/>
                  </a:ext>
                </a:extLst>
              </a:tr>
              <a:tr h="370840">
                <a:tc>
                  <a:txBody>
                    <a:bodyPr/>
                    <a:lstStyle/>
                    <a:p>
                      <a:r>
                        <a:rPr lang="el-GR" sz="2400" dirty="0"/>
                        <a:t>Ω</a:t>
                      </a:r>
                      <a:endParaRPr lang="en-JP" sz="2400" dirty="0"/>
                    </a:p>
                  </a:txBody>
                  <a:tcPr/>
                </a:tc>
                <a:tc>
                  <a:txBody>
                    <a:bodyPr/>
                    <a:lstStyle/>
                    <a:p>
                      <a:r>
                        <a:rPr lang="en-US" sz="2400" dirty="0"/>
                        <a:t>0xCE 0xA9</a:t>
                      </a:r>
                      <a:endParaRPr lang="en-JP" sz="2400" dirty="0"/>
                    </a:p>
                  </a:txBody>
                  <a:tcPr/>
                </a:tc>
                <a:tc>
                  <a:txBody>
                    <a:bodyPr/>
                    <a:lstStyle/>
                    <a:p>
                      <a:r>
                        <a:rPr lang="en-JP" sz="2400" dirty="0"/>
                        <a:t>Greek Capital Letter Omega</a:t>
                      </a:r>
                    </a:p>
                  </a:txBody>
                  <a:tcPr/>
                </a:tc>
                <a:extLst>
                  <a:ext uri="{0D108BD9-81ED-4DB2-BD59-A6C34878D82A}">
                    <a16:rowId xmlns:a16="http://schemas.microsoft.com/office/drawing/2014/main" val="3542434204"/>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271523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56741378"/>
              </p:ext>
            </p:extLst>
          </p:nvPr>
        </p:nvGraphicFramePr>
        <p:xfrm>
          <a:off x="590550" y="1143000"/>
          <a:ext cx="11018838" cy="466344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(a)</a:t>
                      </a:r>
                    </a:p>
                  </a:txBody>
                  <a:tcPr/>
                </a:tc>
                <a:tc>
                  <a:txBody>
                    <a:bodyPr/>
                    <a:lstStyle/>
                    <a:p>
                      <a:r>
                        <a:rPr lang="en-JP" sz="2400" dirty="0"/>
                        <a:t>0x28 0x61 0x29</a:t>
                      </a:r>
                    </a:p>
                  </a:txBody>
                  <a:tcPr/>
                </a:tc>
                <a:tc>
                  <a:txBody>
                    <a:bodyPr/>
                    <a:lstStyle/>
                    <a:p>
                      <a:r>
                        <a:rPr lang="en-JP" sz="2400" dirty="0"/>
                        <a:t>"a" in parenthesisses</a:t>
                      </a:r>
                    </a:p>
                  </a:txBody>
                  <a:tcPr/>
                </a:tc>
                <a:extLst>
                  <a:ext uri="{0D108BD9-81ED-4DB2-BD59-A6C34878D82A}">
                    <a16:rowId xmlns:a16="http://schemas.microsoft.com/office/drawing/2014/main" val="2430744785"/>
                  </a:ext>
                </a:extLst>
              </a:tr>
              <a:tr h="370840">
                <a:tc>
                  <a:txBody>
                    <a:bodyPr/>
                    <a:lstStyle/>
                    <a:p>
                      <a:r>
                        <a:rPr lang="en-JP" sz="2400" dirty="0"/>
                        <a:t>(z)</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0x28 0x7A 0x29</a:t>
                      </a:r>
                    </a:p>
                  </a:txBody>
                  <a:tcPr/>
                </a:tc>
                <a:tc>
                  <a:txBody>
                    <a:bodyPr/>
                    <a:lstStyle/>
                    <a:p>
                      <a:r>
                        <a:rPr lang="en-JP" sz="2400" dirty="0"/>
                        <a:t>"z" in parenthesisses</a:t>
                      </a:r>
                    </a:p>
                  </a:txBody>
                  <a:tcPr/>
                </a:tc>
                <a:extLst>
                  <a:ext uri="{0D108BD9-81ED-4DB2-BD59-A6C34878D82A}">
                    <a16:rowId xmlns:a16="http://schemas.microsoft.com/office/drawing/2014/main" val="3099657628"/>
                  </a:ext>
                </a:extLst>
              </a:tr>
              <a:tr h="370840">
                <a:tc>
                  <a:txBody>
                    <a:bodyPr/>
                    <a:lstStyle/>
                    <a:p>
                      <a:r>
                        <a:rPr lang="en-JP" sz="2400" dirty="0"/>
                        <a:t>{a}</a:t>
                      </a:r>
                    </a:p>
                  </a:txBody>
                  <a:tcPr/>
                </a:tc>
                <a:tc>
                  <a:txBody>
                    <a:bodyPr/>
                    <a:lstStyle/>
                    <a:p>
                      <a:r>
                        <a:rPr lang="en-JP" sz="2400" dirty="0"/>
                        <a:t>0x7B 0x61 0x7D</a:t>
                      </a:r>
                    </a:p>
                  </a:txBody>
                  <a:tcPr/>
                </a:tc>
                <a:tc>
                  <a:txBody>
                    <a:bodyPr/>
                    <a:lstStyle/>
                    <a:p>
                      <a:r>
                        <a:rPr lang="en-JP" sz="2400" dirty="0"/>
                        <a:t>"a" in Curly Brackets</a:t>
                      </a:r>
                    </a:p>
                  </a:txBody>
                  <a:tcPr/>
                </a:tc>
                <a:extLst>
                  <a:ext uri="{0D108BD9-81ED-4DB2-BD59-A6C34878D82A}">
                    <a16:rowId xmlns:a16="http://schemas.microsoft.com/office/drawing/2014/main" val="2197520719"/>
                  </a:ext>
                </a:extLst>
              </a:tr>
              <a:tr h="370840">
                <a:tc>
                  <a:txBody>
                    <a:bodyPr/>
                    <a:lstStyle/>
                    <a:p>
                      <a:r>
                        <a:rPr lang="en-JP" sz="2400" dirty="0"/>
                        <a:t>[a]</a:t>
                      </a:r>
                    </a:p>
                  </a:txBody>
                  <a:tcPr/>
                </a:tc>
                <a:tc>
                  <a:txBody>
                    <a:bodyPr/>
                    <a:lstStyle/>
                    <a:p>
                      <a:r>
                        <a:rPr lang="en-JP" sz="2400" dirty="0"/>
                        <a:t>0x5B 0x61 0x5D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"a" in Square Brackets</a:t>
                      </a:r>
                    </a:p>
                  </a:txBody>
                  <a:tcPr/>
                </a:tc>
                <a:extLst>
                  <a:ext uri="{0D108BD9-81ED-4DB2-BD59-A6C34878D82A}">
                    <a16:rowId xmlns:a16="http://schemas.microsoft.com/office/drawing/2014/main" val="2931184087"/>
                  </a:ext>
                </a:extLst>
              </a:tr>
              <a:tr h="370840">
                <a:tc>
                  <a:txBody>
                    <a:bodyPr/>
                    <a:lstStyle/>
                    <a:p>
                      <a:r>
                        <a:rPr lang="en-JP" sz="2400" dirty="0"/>
                        <a:t>（a）</a:t>
                      </a:r>
                    </a:p>
                  </a:txBody>
                  <a:tcPr/>
                </a:tc>
                <a:tc>
                  <a:txBody>
                    <a:bodyPr/>
                    <a:lstStyle/>
                    <a:p>
                      <a:r>
                        <a:rPr lang="en-US" sz="2400" dirty="0"/>
                        <a:t>0xEF 0xBC 0x88 0x61</a:t>
                      </a:r>
                    </a:p>
                    <a:p>
                      <a:r>
                        <a:rPr lang="en-US" sz="2400" dirty="0"/>
                        <a:t>0xEF 0xBC 0x89</a:t>
                      </a:r>
                      <a:endParaRPr lang="en-JP" sz="2400" dirty="0"/>
                    </a:p>
                  </a:txBody>
                  <a:tcPr/>
                </a:tc>
                <a:tc>
                  <a:txBody>
                    <a:bodyPr/>
                    <a:lstStyle/>
                    <a:p>
                      <a:r>
                        <a:rPr lang="en-JP" sz="2400" dirty="0"/>
                        <a:t>"a" in Fullwidth parenthesisses</a:t>
                      </a:r>
                    </a:p>
                  </a:txBody>
                  <a:tcPr/>
                </a:tc>
                <a:extLst>
                  <a:ext uri="{0D108BD9-81ED-4DB2-BD59-A6C34878D82A}">
                    <a16:rowId xmlns:a16="http://schemas.microsoft.com/office/drawing/2014/main" val="2882970680"/>
                  </a:ext>
                </a:extLst>
              </a:tr>
              <a:tr h="370840">
                <a:tc>
                  <a:txBody>
                    <a:bodyPr/>
                    <a:lstStyle/>
                    <a:p>
                      <a:r>
                        <a:rPr lang="en-JP" sz="2400" dirty="0"/>
                        <a:t>（z）</a:t>
                      </a:r>
                    </a:p>
                  </a:txBody>
                  <a:tcPr/>
                </a:tc>
                <a:tc>
                  <a:txBody>
                    <a:bodyPr/>
                    <a:lstStyle/>
                    <a:p>
                      <a:r>
                        <a:rPr lang="en-US" sz="2400" dirty="0"/>
                        <a:t>0xEF 0xBC 0x88 0x7A</a:t>
                      </a:r>
                    </a:p>
                    <a:p>
                      <a:r>
                        <a:rPr lang="en-US" sz="2400" dirty="0"/>
                        <a:t>0xEF 0xBC 0x89</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"z" in Fullwidth parenthesisses</a:t>
                      </a:r>
                    </a:p>
                  </a:txBody>
                  <a:tcPr/>
                </a:tc>
                <a:extLst>
                  <a:ext uri="{0D108BD9-81ED-4DB2-BD59-A6C34878D82A}">
                    <a16:rowId xmlns:a16="http://schemas.microsoft.com/office/drawing/2014/main" val="3612513687"/>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629532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1375265314"/>
              </p:ext>
            </p:extLst>
          </p:nvPr>
        </p:nvGraphicFramePr>
        <p:xfrm>
          <a:off x="590550" y="1143000"/>
          <a:ext cx="11018838" cy="402336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US" sz="2400" dirty="0"/>
                        <a:t>｛a｝</a:t>
                      </a:r>
                      <a:endParaRPr lang="en-JP" sz="2400" dirty="0"/>
                    </a:p>
                  </a:txBody>
                  <a:tcPr/>
                </a:tc>
                <a:tc>
                  <a:txBody>
                    <a:bodyPr/>
                    <a:lstStyle/>
                    <a:p>
                      <a:r>
                        <a:rPr lang="en-US" sz="2400" dirty="0"/>
                        <a:t>0xEF 0xBD 0x9B</a:t>
                      </a:r>
                    </a:p>
                    <a:p>
                      <a:r>
                        <a:rPr lang="en-US" sz="2400" dirty="0"/>
                        <a:t>0x61</a:t>
                      </a:r>
                    </a:p>
                    <a:p>
                      <a:r>
                        <a:rPr lang="en-US" sz="2400" dirty="0"/>
                        <a:t>0xEF 0xBD 0x9D</a:t>
                      </a:r>
                      <a:endParaRPr lang="en-JP" sz="2400" dirty="0"/>
                    </a:p>
                  </a:txBody>
                  <a:tcPr/>
                </a:tc>
                <a:tc>
                  <a:txBody>
                    <a:bodyPr/>
                    <a:lstStyle/>
                    <a:p>
                      <a:r>
                        <a:rPr lang="en-JP" sz="2400" dirty="0"/>
                        <a:t>"a" in Fullwidth Curly Brackets</a:t>
                      </a:r>
                    </a:p>
                  </a:txBody>
                  <a:tcPr/>
                </a:tc>
                <a:extLst>
                  <a:ext uri="{0D108BD9-81ED-4DB2-BD59-A6C34878D82A}">
                    <a16:rowId xmlns:a16="http://schemas.microsoft.com/office/drawing/2014/main" val="455231095"/>
                  </a:ext>
                </a:extLst>
              </a:tr>
              <a:tr h="370840">
                <a:tc>
                  <a:txBody>
                    <a:bodyPr/>
                    <a:lstStyle/>
                    <a:p>
                      <a:r>
                        <a:rPr lang="en-US" sz="2400" dirty="0"/>
                        <a:t>［a］</a:t>
                      </a:r>
                      <a:endParaRPr lang="en-JP" sz="2400" dirty="0"/>
                    </a:p>
                  </a:txBody>
                  <a:tcPr/>
                </a:tc>
                <a:tc>
                  <a:txBody>
                    <a:bodyPr/>
                    <a:lstStyle/>
                    <a:p>
                      <a:r>
                        <a:rPr lang="en-US" sz="2400" dirty="0"/>
                        <a:t>0xEF 0xBC 0xBB</a:t>
                      </a:r>
                    </a:p>
                    <a:p>
                      <a:r>
                        <a:rPr lang="en-US" sz="2400" dirty="0"/>
                        <a:t>0x61</a:t>
                      </a:r>
                    </a:p>
                    <a:p>
                      <a:r>
                        <a:rPr lang="en-US" sz="2400" dirty="0"/>
                        <a:t>0xEF 0xBC 0xBD</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"a" in Fullwidth Square Brackets</a:t>
                      </a:r>
                    </a:p>
                  </a:txBody>
                  <a:tcPr/>
                </a:tc>
                <a:extLst>
                  <a:ext uri="{0D108BD9-81ED-4DB2-BD59-A6C34878D82A}">
                    <a16:rowId xmlns:a16="http://schemas.microsoft.com/office/drawing/2014/main" val="474860241"/>
                  </a:ext>
                </a:extLst>
              </a:tr>
              <a:tr h="370840">
                <a:tc>
                  <a:txBody>
                    <a:bodyPr/>
                    <a:lstStyle/>
                    <a:p>
                      <a:r>
                        <a:rPr lang="en-JP" sz="2400" dirty="0"/>
                        <a:t>【a】</a:t>
                      </a:r>
                    </a:p>
                  </a:txBody>
                  <a:tcPr/>
                </a:tc>
                <a:tc>
                  <a:txBody>
                    <a:bodyPr/>
                    <a:lstStyle/>
                    <a:p>
                      <a:r>
                        <a:rPr lang="en-US" sz="2400" dirty="0"/>
                        <a:t>0xE3 0x80 0x90</a:t>
                      </a:r>
                    </a:p>
                    <a:p>
                      <a:r>
                        <a:rPr lang="en-US" sz="2400" dirty="0"/>
                        <a:t>0x61</a:t>
                      </a:r>
                    </a:p>
                    <a:p>
                      <a:r>
                        <a:rPr lang="en-US" sz="2400" dirty="0"/>
                        <a:t>0xE3 0x80 0x91</a:t>
                      </a:r>
                      <a:endParaRPr lang="en-JP" sz="2400" dirty="0"/>
                    </a:p>
                  </a:txBody>
                  <a:tcPr/>
                </a:tc>
                <a:tc>
                  <a:txBody>
                    <a:bodyPr/>
                    <a:lstStyle/>
                    <a:p>
                      <a:r>
                        <a:rPr lang="en-JP" sz="2400" dirty="0"/>
                        <a:t>"a" in Black Lenticular Brackets</a:t>
                      </a:r>
                    </a:p>
                  </a:txBody>
                  <a:tcPr/>
                </a:tc>
                <a:extLst>
                  <a:ext uri="{0D108BD9-81ED-4DB2-BD59-A6C34878D82A}">
                    <a16:rowId xmlns:a16="http://schemas.microsoft.com/office/drawing/2014/main" val="3542434204"/>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593462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766811279"/>
              </p:ext>
            </p:extLst>
          </p:nvPr>
        </p:nvGraphicFramePr>
        <p:xfrm>
          <a:off x="590550" y="1143000"/>
          <a:ext cx="11018838" cy="429768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 a</a:t>
                      </a:r>
                    </a:p>
                  </a:txBody>
                  <a:tcPr/>
                </a:tc>
                <a:tc>
                  <a:txBody>
                    <a:bodyPr/>
                    <a:lstStyle/>
                    <a:p>
                      <a:r>
                        <a:rPr lang="en-JP" sz="2400" dirty="0"/>
                        <a:t>0x20 0x61</a:t>
                      </a:r>
                    </a:p>
                  </a:txBody>
                  <a:tcPr/>
                </a:tc>
                <a:tc>
                  <a:txBody>
                    <a:bodyPr/>
                    <a:lstStyle/>
                    <a:p>
                      <a:r>
                        <a:rPr lang="en-JP" sz="2400" dirty="0"/>
                        <a:t>"a" after a space</a:t>
                      </a:r>
                    </a:p>
                  </a:txBody>
                  <a:tcPr/>
                </a:tc>
                <a:extLst>
                  <a:ext uri="{0D108BD9-81ED-4DB2-BD59-A6C34878D82A}">
                    <a16:rowId xmlns:a16="http://schemas.microsoft.com/office/drawing/2014/main" val="1613947049"/>
                  </a:ext>
                </a:extLst>
              </a:tr>
              <a:tr h="370840">
                <a:tc>
                  <a:txBody>
                    <a:bodyPr/>
                    <a:lstStyle/>
                    <a:p>
                      <a:r>
                        <a:rPr lang="ja-JP" altLang="en-US" sz="2400"/>
                        <a:t>　</a:t>
                      </a:r>
                      <a:r>
                        <a:rPr lang="en-US" altLang="ja-JP" sz="2400" dirty="0"/>
                        <a:t>a</a:t>
                      </a:r>
                      <a:endParaRPr lang="en-JP" sz="2400" dirty="0"/>
                    </a:p>
                  </a:txBody>
                  <a:tcPr/>
                </a:tc>
                <a:tc>
                  <a:txBody>
                    <a:bodyPr/>
                    <a:lstStyle/>
                    <a:p>
                      <a:r>
                        <a:rPr lang="en-US" sz="2400" dirty="0"/>
                        <a:t>0xE3 0x80 0x80</a:t>
                      </a:r>
                    </a:p>
                    <a:p>
                      <a:r>
                        <a:rPr lang="en-US" sz="2400" dirty="0"/>
                        <a:t>0x61</a:t>
                      </a:r>
                      <a:endParaRPr lang="en-JP" sz="2400" dirty="0"/>
                    </a:p>
                  </a:txBody>
                  <a:tcPr/>
                </a:tc>
                <a:tc>
                  <a:txBody>
                    <a:bodyPr/>
                    <a:lstStyle/>
                    <a:p>
                      <a:r>
                        <a:rPr lang="en-JP" sz="2400" dirty="0"/>
                        <a:t>"a" after an Ideographic space</a:t>
                      </a:r>
                    </a:p>
                  </a:txBody>
                  <a:tcPr/>
                </a:tc>
                <a:extLst>
                  <a:ext uri="{0D108BD9-81ED-4DB2-BD59-A6C34878D82A}">
                    <a16:rowId xmlns:a16="http://schemas.microsoft.com/office/drawing/2014/main" val="114257734"/>
                  </a:ext>
                </a:extLst>
              </a:tr>
              <a:tr h="370840">
                <a:tc>
                  <a:txBody>
                    <a:bodyPr/>
                    <a:lstStyle/>
                    <a:p>
                      <a:r>
                        <a:rPr lang="en-JP" sz="2400" dirty="0"/>
                        <a:t>_a</a:t>
                      </a:r>
                    </a:p>
                  </a:txBody>
                  <a:tcPr/>
                </a:tc>
                <a:tc>
                  <a:txBody>
                    <a:bodyPr/>
                    <a:lstStyle/>
                    <a:p>
                      <a:r>
                        <a:rPr lang="en-JP" sz="2400" dirty="0"/>
                        <a:t>0x5F 0x61</a:t>
                      </a:r>
                    </a:p>
                  </a:txBody>
                  <a:tcPr/>
                </a:tc>
                <a:tc>
                  <a:txBody>
                    <a:bodyPr/>
                    <a:lstStyle/>
                    <a:p>
                      <a:r>
                        <a:rPr lang="en-JP" sz="2400" dirty="0"/>
                        <a:t>"a" after an underscore</a:t>
                      </a:r>
                    </a:p>
                  </a:txBody>
                  <a:tcPr/>
                </a:tc>
                <a:extLst>
                  <a:ext uri="{0D108BD9-81ED-4DB2-BD59-A6C34878D82A}">
                    <a16:rowId xmlns:a16="http://schemas.microsoft.com/office/drawing/2014/main" val="2044190576"/>
                  </a:ext>
                </a:extLst>
              </a:tr>
              <a:tr h="370840">
                <a:tc>
                  <a:txBody>
                    <a:bodyPr/>
                    <a:lstStyle/>
                    <a:p>
                      <a:r>
                        <a:rPr lang="en-JP" sz="2400" dirty="0"/>
                        <a:t>＿</a:t>
                      </a:r>
                      <a:r>
                        <a:rPr lang="en-US" altLang="ja-JP" sz="2400" dirty="0"/>
                        <a:t>a</a:t>
                      </a:r>
                      <a:endParaRPr lang="en-JP" sz="2400" dirty="0"/>
                    </a:p>
                  </a:txBody>
                  <a:tcPr/>
                </a:tc>
                <a:tc>
                  <a:txBody>
                    <a:bodyPr/>
                    <a:lstStyle/>
                    <a:p>
                      <a:r>
                        <a:rPr lang="en-US" sz="2400" dirty="0"/>
                        <a:t>0xEF 0xBC 0xBF</a:t>
                      </a:r>
                    </a:p>
                    <a:p>
                      <a:r>
                        <a:rPr lang="en-US" sz="2400" dirty="0"/>
                        <a:t>0x61</a:t>
                      </a:r>
                      <a:endParaRPr lang="en-JP" sz="2400" dirty="0"/>
                    </a:p>
                  </a:txBody>
                  <a:tcPr/>
                </a:tc>
                <a:tc>
                  <a:txBody>
                    <a:bodyPr/>
                    <a:lstStyle/>
                    <a:p>
                      <a:r>
                        <a:rPr lang="en-JP" sz="2400" dirty="0"/>
                        <a:t>"a" after a Fullwidth Low Line</a:t>
                      </a:r>
                    </a:p>
                  </a:txBody>
                  <a:tcPr/>
                </a:tc>
                <a:extLst>
                  <a:ext uri="{0D108BD9-81ED-4DB2-BD59-A6C34878D82A}">
                    <a16:rowId xmlns:a16="http://schemas.microsoft.com/office/drawing/2014/main" val="3542434204"/>
                  </a:ext>
                </a:extLst>
              </a:tr>
              <a:tr h="370840">
                <a:tc>
                  <a:txBody>
                    <a:bodyPr/>
                    <a:lstStyle/>
                    <a:p>
                      <a:r>
                        <a:rPr lang="en-JP" sz="2400" dirty="0"/>
                        <a:t>/a</a:t>
                      </a:r>
                    </a:p>
                  </a:txBody>
                  <a:tcPr/>
                </a:tc>
                <a:tc>
                  <a:txBody>
                    <a:bodyPr/>
                    <a:lstStyle/>
                    <a:p>
                      <a:r>
                        <a:rPr lang="en-JP" sz="2400" dirty="0"/>
                        <a:t>0x2F 0x61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"a" after a Solidus</a:t>
                      </a:r>
                    </a:p>
                  </a:txBody>
                  <a:tcPr/>
                </a:tc>
                <a:extLst>
                  <a:ext uri="{0D108BD9-81ED-4DB2-BD59-A6C34878D82A}">
                    <a16:rowId xmlns:a16="http://schemas.microsoft.com/office/drawing/2014/main" val="1318768844"/>
                  </a:ext>
                </a:extLst>
              </a:tr>
              <a:tr h="370840">
                <a:tc>
                  <a:txBody>
                    <a:bodyPr/>
                    <a:lstStyle/>
                    <a:p>
                      <a:r>
                        <a:rPr lang="en-JP" sz="2400" dirty="0"/>
                        <a:t>／a</a:t>
                      </a:r>
                    </a:p>
                  </a:txBody>
                  <a:tcPr/>
                </a:tc>
                <a:tc>
                  <a:txBody>
                    <a:bodyPr/>
                    <a:lstStyle/>
                    <a:p>
                      <a:r>
                        <a:rPr lang="en-US" sz="2400" dirty="0"/>
                        <a:t>0xEF 0xBC 0x8F</a:t>
                      </a:r>
                    </a:p>
                    <a:p>
                      <a:r>
                        <a:rPr lang="en-US" sz="2400" dirty="0"/>
                        <a:t>0x61</a:t>
                      </a:r>
                      <a:endParaRPr lang="en-JP" sz="2400" dirty="0"/>
                    </a:p>
                  </a:txBody>
                  <a:tcPr/>
                </a:tc>
                <a:tc>
                  <a:txBody>
                    <a:bodyPr/>
                    <a:lstStyle/>
                    <a:p>
                      <a:r>
                        <a:rPr lang="en-JP" sz="2400" dirty="0"/>
                        <a:t>"a" after a Fullwidth Solidus</a:t>
                      </a:r>
                    </a:p>
                  </a:txBody>
                  <a:tcPr/>
                </a:tc>
                <a:extLst>
                  <a:ext uri="{0D108BD9-81ED-4DB2-BD59-A6C34878D82A}">
                    <a16:rowId xmlns:a16="http://schemas.microsoft.com/office/drawing/2014/main" val="2004027771"/>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19033779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2328937318"/>
              </p:ext>
            </p:extLst>
          </p:nvPr>
        </p:nvGraphicFramePr>
        <p:xfrm>
          <a:off x="590550" y="1143000"/>
          <a:ext cx="11018838" cy="32004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あ</a:t>
                      </a:r>
                    </a:p>
                  </a:txBody>
                  <a:tcPr/>
                </a:tc>
                <a:tc>
                  <a:txBody>
                    <a:bodyPr/>
                    <a:lstStyle/>
                    <a:p>
                      <a:r>
                        <a:rPr lang="en-US" sz="2400" dirty="0"/>
                        <a:t>0xE3 0x81 0x82</a:t>
                      </a:r>
                      <a:endParaRPr lang="en-JP" sz="2400" dirty="0"/>
                    </a:p>
                  </a:txBody>
                  <a:tcPr/>
                </a:tc>
                <a:tc>
                  <a:txBody>
                    <a:bodyPr/>
                    <a:lstStyle/>
                    <a:p>
                      <a:r>
                        <a:rPr lang="en-JP" sz="2400" dirty="0"/>
                        <a:t>Hiragana Letter A</a:t>
                      </a:r>
                    </a:p>
                  </a:txBody>
                  <a:tcPr/>
                </a:tc>
                <a:extLst>
                  <a:ext uri="{0D108BD9-81ED-4DB2-BD59-A6C34878D82A}">
                    <a16:rowId xmlns:a16="http://schemas.microsoft.com/office/drawing/2014/main" val="3542434204"/>
                  </a:ext>
                </a:extLst>
              </a:tr>
              <a:tr h="370840">
                <a:tc>
                  <a:txBody>
                    <a:bodyPr/>
                    <a:lstStyle/>
                    <a:p>
                      <a:r>
                        <a:rPr lang="en-JP" sz="2400" dirty="0"/>
                        <a:t>ア</a:t>
                      </a:r>
                    </a:p>
                  </a:txBody>
                  <a:tcPr/>
                </a:tc>
                <a:tc>
                  <a:txBody>
                    <a:bodyPr/>
                    <a:lstStyle/>
                    <a:p>
                      <a:r>
                        <a:rPr lang="en-US" sz="2400" dirty="0"/>
                        <a:t>0xE3 0x82 0xA2</a:t>
                      </a:r>
                      <a:endParaRPr lang="en-JP" sz="2400" dirty="0"/>
                    </a:p>
                  </a:txBody>
                  <a:tcPr/>
                </a:tc>
                <a:tc>
                  <a:txBody>
                    <a:bodyPr/>
                    <a:lstStyle/>
                    <a:p>
                      <a:r>
                        <a:rPr lang="en-JP" sz="2400" dirty="0"/>
                        <a:t>Katakana Letter A</a:t>
                      </a:r>
                    </a:p>
                  </a:txBody>
                  <a:tcPr/>
                </a:tc>
                <a:extLst>
                  <a:ext uri="{0D108BD9-81ED-4DB2-BD59-A6C34878D82A}">
                    <a16:rowId xmlns:a16="http://schemas.microsoft.com/office/drawing/2014/main" val="2517633085"/>
                  </a:ext>
                </a:extLst>
              </a:tr>
              <a:tr h="370840">
                <a:tc>
                  <a:txBody>
                    <a:bodyPr/>
                    <a:lstStyle/>
                    <a:p>
                      <a:r>
                        <a:rPr lang="ja-JP" altLang="en-US" sz="2400"/>
                        <a:t>ｱ</a:t>
                      </a:r>
                      <a:endParaRPr lang="en-JP" sz="2400" dirty="0"/>
                    </a:p>
                  </a:txBody>
                  <a:tcPr/>
                </a:tc>
                <a:tc>
                  <a:txBody>
                    <a:bodyPr/>
                    <a:lstStyle/>
                    <a:p>
                      <a:r>
                        <a:rPr lang="en-US" sz="2400" dirty="0"/>
                        <a:t>0xEF 0xBD 0xB1</a:t>
                      </a:r>
                      <a:endParaRPr lang="en-JP" sz="2400" dirty="0"/>
                    </a:p>
                  </a:txBody>
                  <a:tcPr/>
                </a:tc>
                <a:tc>
                  <a:txBody>
                    <a:bodyPr/>
                    <a:lstStyle/>
                    <a:p>
                      <a:r>
                        <a:rPr lang="en-JP" sz="2400" dirty="0"/>
                        <a:t>Halfwidth Katakana Letter A</a:t>
                      </a:r>
                    </a:p>
                  </a:txBody>
                  <a:tcPr/>
                </a:tc>
                <a:extLst>
                  <a:ext uri="{0D108BD9-81ED-4DB2-BD59-A6C34878D82A}">
                    <a16:rowId xmlns:a16="http://schemas.microsoft.com/office/drawing/2014/main" val="4084529767"/>
                  </a:ext>
                </a:extLst>
              </a:tr>
              <a:tr h="370840">
                <a:tc>
                  <a:txBody>
                    <a:bodyPr/>
                    <a:lstStyle/>
                    <a:p>
                      <a:r>
                        <a:rPr lang="en-JP" sz="2400" dirty="0"/>
                        <a:t>ん</a:t>
                      </a:r>
                    </a:p>
                  </a:txBody>
                  <a:tcPr/>
                </a:tc>
                <a:tc>
                  <a:txBody>
                    <a:bodyPr/>
                    <a:lstStyle/>
                    <a:p>
                      <a:r>
                        <a:rPr lang="en-US" sz="2400" dirty="0"/>
                        <a:t>0xE3 0x82 0x93</a:t>
                      </a:r>
                      <a:endParaRPr lang="en-JP" sz="2400" dirty="0"/>
                    </a:p>
                  </a:txBody>
                  <a:tcPr/>
                </a:tc>
                <a:tc>
                  <a:txBody>
                    <a:bodyPr/>
                    <a:lstStyle/>
                    <a:p>
                      <a:r>
                        <a:rPr lang="en-JP" sz="2400" dirty="0"/>
                        <a:t>Hiragana Letter N</a:t>
                      </a:r>
                    </a:p>
                  </a:txBody>
                  <a:tcPr/>
                </a:tc>
                <a:extLst>
                  <a:ext uri="{0D108BD9-81ED-4DB2-BD59-A6C34878D82A}">
                    <a16:rowId xmlns:a16="http://schemas.microsoft.com/office/drawing/2014/main" val="824416593"/>
                  </a:ext>
                </a:extLst>
              </a:tr>
              <a:tr h="370840">
                <a:tc>
                  <a:txBody>
                    <a:bodyPr/>
                    <a:lstStyle/>
                    <a:p>
                      <a:r>
                        <a:rPr lang="en-JP" sz="2400" dirty="0"/>
                        <a:t>ン</a:t>
                      </a:r>
                    </a:p>
                  </a:txBody>
                  <a:tcPr/>
                </a:tc>
                <a:tc>
                  <a:txBody>
                    <a:bodyPr/>
                    <a:lstStyle/>
                    <a:p>
                      <a:r>
                        <a:rPr lang="en-US" sz="2400" dirty="0"/>
                        <a:t>0xE3 0x83 0xB3</a:t>
                      </a:r>
                      <a:endParaRPr lang="en-JP" sz="2400" dirty="0"/>
                    </a:p>
                  </a:txBody>
                  <a:tcPr/>
                </a:tc>
                <a:tc>
                  <a:txBody>
                    <a:bodyPr/>
                    <a:lstStyle/>
                    <a:p>
                      <a:r>
                        <a:rPr lang="en-JP" sz="2400" dirty="0"/>
                        <a:t>Katakana Letter N</a:t>
                      </a:r>
                    </a:p>
                  </a:txBody>
                  <a:tcPr/>
                </a:tc>
                <a:extLst>
                  <a:ext uri="{0D108BD9-81ED-4DB2-BD59-A6C34878D82A}">
                    <a16:rowId xmlns:a16="http://schemas.microsoft.com/office/drawing/2014/main" val="1288388742"/>
                  </a:ext>
                </a:extLst>
              </a:tr>
              <a:tr h="370840">
                <a:tc>
                  <a:txBody>
                    <a:bodyPr/>
                    <a:lstStyle/>
                    <a:p>
                      <a:r>
                        <a:rPr lang="ja-JP" altLang="en-US" sz="2400"/>
                        <a:t>ﾝ</a:t>
                      </a:r>
                      <a:endParaRPr lang="en-JP" sz="2400" dirty="0"/>
                    </a:p>
                  </a:txBody>
                  <a:tcPr/>
                </a:tc>
                <a:tc>
                  <a:txBody>
                    <a:bodyPr/>
                    <a:lstStyle/>
                    <a:p>
                      <a:r>
                        <a:rPr lang="en-US" sz="2400" dirty="0"/>
                        <a:t>0xEF 0xBE 0x9D</a:t>
                      </a:r>
                      <a:endParaRPr lang="en-JP" sz="2400" dirty="0"/>
                    </a:p>
                  </a:txBody>
                  <a:tcPr/>
                </a:tc>
                <a:tc>
                  <a:txBody>
                    <a:bodyPr/>
                    <a:lstStyle/>
                    <a:p>
                      <a:r>
                        <a:rPr lang="en-JP" sz="2400" dirty="0"/>
                        <a:t>Halfwidth Katakana Letter N</a:t>
                      </a:r>
                    </a:p>
                  </a:txBody>
                  <a:tcPr/>
                </a:tc>
                <a:extLst>
                  <a:ext uri="{0D108BD9-81ED-4DB2-BD59-A6C34878D82A}">
                    <a16:rowId xmlns:a16="http://schemas.microsoft.com/office/drawing/2014/main" val="1900715459"/>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885573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2068944747"/>
              </p:ext>
            </p:extLst>
          </p:nvPr>
        </p:nvGraphicFramePr>
        <p:xfrm>
          <a:off x="590550" y="1143000"/>
          <a:ext cx="11018838" cy="347472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は</a:t>
                      </a:r>
                    </a:p>
                  </a:txBody>
                  <a:tcPr/>
                </a:tc>
                <a:tc>
                  <a:txBody>
                    <a:bodyPr/>
                    <a:lstStyle/>
                    <a:p>
                      <a:r>
                        <a:rPr lang="en-US" sz="2400" dirty="0"/>
                        <a:t>0xE3 0x81 0xAF</a:t>
                      </a:r>
                      <a:endParaRPr lang="en-JP" sz="2400" dirty="0"/>
                    </a:p>
                  </a:txBody>
                  <a:tcPr/>
                </a:tc>
                <a:tc>
                  <a:txBody>
                    <a:bodyPr/>
                    <a:lstStyle/>
                    <a:p>
                      <a:r>
                        <a:rPr lang="en-JP" sz="2400" dirty="0"/>
                        <a:t>Hiragana Letter Ha</a:t>
                      </a:r>
                    </a:p>
                  </a:txBody>
                  <a:tcPr/>
                </a:tc>
                <a:extLst>
                  <a:ext uri="{0D108BD9-81ED-4DB2-BD59-A6C34878D82A}">
                    <a16:rowId xmlns:a16="http://schemas.microsoft.com/office/drawing/2014/main" val="3542434204"/>
                  </a:ext>
                </a:extLst>
              </a:tr>
              <a:tr h="370840">
                <a:tc>
                  <a:txBody>
                    <a:bodyPr/>
                    <a:lstStyle/>
                    <a:p>
                      <a:r>
                        <a:rPr lang="en-JP" sz="2400" dirty="0"/>
                        <a:t>ば</a:t>
                      </a:r>
                    </a:p>
                  </a:txBody>
                  <a:tcPr/>
                </a:tc>
                <a:tc>
                  <a:txBody>
                    <a:bodyPr/>
                    <a:lstStyle/>
                    <a:p>
                      <a:r>
                        <a:rPr lang="en-US" sz="2400" dirty="0"/>
                        <a:t>0xE3 0x81 0xB0</a:t>
                      </a:r>
                      <a:endParaRPr lang="en-JP" sz="2400" dirty="0"/>
                    </a:p>
                  </a:txBody>
                  <a:tcPr/>
                </a:tc>
                <a:tc>
                  <a:txBody>
                    <a:bodyPr/>
                    <a:lstStyle/>
                    <a:p>
                      <a:r>
                        <a:rPr lang="en-JP" sz="2400" dirty="0"/>
                        <a:t>Hiragana Letter Ba</a:t>
                      </a:r>
                    </a:p>
                  </a:txBody>
                  <a:tcPr/>
                </a:tc>
                <a:extLst>
                  <a:ext uri="{0D108BD9-81ED-4DB2-BD59-A6C34878D82A}">
                    <a16:rowId xmlns:a16="http://schemas.microsoft.com/office/drawing/2014/main" val="2517633085"/>
                  </a:ext>
                </a:extLst>
              </a:tr>
              <a:tr h="370840">
                <a:tc>
                  <a:txBody>
                    <a:bodyPr/>
                    <a:lstStyle/>
                    <a:p>
                      <a:r>
                        <a:rPr lang="en-JP" sz="2400" dirty="0"/>
                        <a:t>は゛</a:t>
                      </a:r>
                    </a:p>
                  </a:txBody>
                  <a:tcPr/>
                </a:tc>
                <a:tc>
                  <a:txBody>
                    <a:bodyPr/>
                    <a:lstStyle/>
                    <a:p>
                      <a:r>
                        <a:rPr lang="en-US" sz="2400" dirty="0"/>
                        <a:t>0xE3 0x81 0xB0</a:t>
                      </a:r>
                    </a:p>
                    <a:p>
                      <a:r>
                        <a:rPr lang="en-US" sz="2400" dirty="0"/>
                        <a:t>0xE3 0x82 0x9B</a:t>
                      </a:r>
                      <a:endParaRPr lang="en-JP" sz="2400" dirty="0"/>
                    </a:p>
                  </a:txBody>
                  <a:tcPr/>
                </a:tc>
                <a:tc>
                  <a:txBody>
                    <a:bodyPr/>
                    <a:lstStyle/>
                    <a:p>
                      <a:r>
                        <a:rPr lang="en-JP" sz="2400" dirty="0"/>
                        <a:t>Hiragana Letter Ha and Voiced Sound Mark</a:t>
                      </a:r>
                    </a:p>
                  </a:txBody>
                  <a:tcPr/>
                </a:tc>
                <a:extLst>
                  <a:ext uri="{0D108BD9-81ED-4DB2-BD59-A6C34878D82A}">
                    <a16:rowId xmlns:a16="http://schemas.microsoft.com/office/drawing/2014/main" val="4084529767"/>
                  </a:ext>
                </a:extLst>
              </a:tr>
              <a:tr h="370840">
                <a:tc>
                  <a:txBody>
                    <a:bodyPr/>
                    <a:lstStyle/>
                    <a:p>
                      <a:r>
                        <a:rPr lang="en-JP" sz="2400" dirty="0"/>
                        <a:t>ぱ</a:t>
                      </a:r>
                    </a:p>
                  </a:txBody>
                  <a:tcPr/>
                </a:tc>
                <a:tc>
                  <a:txBody>
                    <a:bodyPr/>
                    <a:lstStyle/>
                    <a:p>
                      <a:r>
                        <a:rPr lang="en-US" sz="2400" dirty="0"/>
                        <a:t>0xE3 0x81 0xB1</a:t>
                      </a:r>
                      <a:endParaRPr lang="en-JP" sz="2400" dirty="0"/>
                    </a:p>
                  </a:txBody>
                  <a:tcPr/>
                </a:tc>
                <a:tc>
                  <a:txBody>
                    <a:bodyPr/>
                    <a:lstStyle/>
                    <a:p>
                      <a:r>
                        <a:rPr lang="en-JP" sz="2400" dirty="0"/>
                        <a:t>Hiragana Letter Pa</a:t>
                      </a:r>
                    </a:p>
                  </a:txBody>
                  <a:tcPr/>
                </a:tc>
                <a:extLst>
                  <a:ext uri="{0D108BD9-81ED-4DB2-BD59-A6C34878D82A}">
                    <a16:rowId xmlns:a16="http://schemas.microsoft.com/office/drawing/2014/main" val="824416593"/>
                  </a:ext>
                </a:extLst>
              </a:tr>
              <a:tr h="370840">
                <a:tc>
                  <a:txBody>
                    <a:bodyPr/>
                    <a:lstStyle/>
                    <a:p>
                      <a:r>
                        <a:rPr lang="ja-JP" altLang="en-US" sz="2400"/>
                        <a:t>はﾟ</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0xE3 0x81 0xB0</a:t>
                      </a:r>
                    </a:p>
                    <a:p>
                      <a:r>
                        <a:rPr lang="en-US" sz="2400" dirty="0"/>
                        <a:t>0xE3 0x82 0x9C</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Hiragana Letter Ha and Semi-voiced Sound Mark</a:t>
                      </a:r>
                    </a:p>
                  </a:txBody>
                  <a:tcPr/>
                </a:tc>
                <a:extLst>
                  <a:ext uri="{0D108BD9-81ED-4DB2-BD59-A6C34878D82A}">
                    <a16:rowId xmlns:a16="http://schemas.microsoft.com/office/drawing/2014/main" val="1288388742"/>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1915203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290088054"/>
              </p:ext>
            </p:extLst>
          </p:nvPr>
        </p:nvGraphicFramePr>
        <p:xfrm>
          <a:off x="590550" y="1143000"/>
          <a:ext cx="11018838" cy="475488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ハ</a:t>
                      </a:r>
                    </a:p>
                  </a:txBody>
                  <a:tcPr/>
                </a:tc>
                <a:tc>
                  <a:txBody>
                    <a:bodyPr/>
                    <a:lstStyle/>
                    <a:p>
                      <a:r>
                        <a:rPr lang="en-US" sz="2400" dirty="0"/>
                        <a:t>0xE3 0x83 0x8F</a:t>
                      </a:r>
                      <a:endParaRPr lang="en-JP" sz="2400" dirty="0"/>
                    </a:p>
                  </a:txBody>
                  <a:tcPr/>
                </a:tc>
                <a:tc>
                  <a:txBody>
                    <a:bodyPr/>
                    <a:lstStyle/>
                    <a:p>
                      <a:r>
                        <a:rPr lang="en-JP" sz="2400" dirty="0"/>
                        <a:t>Katakana Letter Ha</a:t>
                      </a:r>
                    </a:p>
                  </a:txBody>
                  <a:tcPr/>
                </a:tc>
                <a:extLst>
                  <a:ext uri="{0D108BD9-81ED-4DB2-BD59-A6C34878D82A}">
                    <a16:rowId xmlns:a16="http://schemas.microsoft.com/office/drawing/2014/main" val="3542434204"/>
                  </a:ext>
                </a:extLst>
              </a:tr>
              <a:tr h="370840">
                <a:tc>
                  <a:txBody>
                    <a:bodyPr/>
                    <a:lstStyle/>
                    <a:p>
                      <a:r>
                        <a:rPr lang="en-JP" sz="2400" dirty="0"/>
                        <a:t>バ</a:t>
                      </a:r>
                    </a:p>
                  </a:txBody>
                  <a:tcPr/>
                </a:tc>
                <a:tc>
                  <a:txBody>
                    <a:bodyPr/>
                    <a:lstStyle/>
                    <a:p>
                      <a:r>
                        <a:rPr lang="en-US" sz="2400" dirty="0"/>
                        <a:t>0xE3 0x83 0x90</a:t>
                      </a:r>
                      <a:endParaRPr lang="en-JP" sz="2400" dirty="0"/>
                    </a:p>
                  </a:txBody>
                  <a:tcPr/>
                </a:tc>
                <a:tc>
                  <a:txBody>
                    <a:bodyPr/>
                    <a:lstStyle/>
                    <a:p>
                      <a:r>
                        <a:rPr lang="en-JP" sz="2400" dirty="0"/>
                        <a:t>Katakana Letter Ba</a:t>
                      </a:r>
                    </a:p>
                  </a:txBody>
                  <a:tcPr/>
                </a:tc>
                <a:extLst>
                  <a:ext uri="{0D108BD9-81ED-4DB2-BD59-A6C34878D82A}">
                    <a16:rowId xmlns:a16="http://schemas.microsoft.com/office/drawing/2014/main" val="1318768844"/>
                  </a:ext>
                </a:extLst>
              </a:tr>
              <a:tr h="370840">
                <a:tc>
                  <a:txBody>
                    <a:bodyPr/>
                    <a:lstStyle/>
                    <a:p>
                      <a:r>
                        <a:rPr lang="en-JP" sz="2400" dirty="0"/>
                        <a:t>ハ゛</a:t>
                      </a:r>
                    </a:p>
                  </a:txBody>
                  <a:tcPr/>
                </a:tc>
                <a:tc>
                  <a:txBody>
                    <a:bodyPr/>
                    <a:lstStyle/>
                    <a:p>
                      <a:r>
                        <a:rPr lang="en-US" sz="2400" dirty="0"/>
                        <a:t>0xE3 0x83 0x8F</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0xE3 0x82 0x9B</a:t>
                      </a:r>
                      <a:endParaRPr lang="en-JP" sz="2400" dirty="0"/>
                    </a:p>
                  </a:txBody>
                  <a:tcPr/>
                </a:tc>
                <a:tc>
                  <a:txBody>
                    <a:bodyPr/>
                    <a:lstStyle/>
                    <a:p>
                      <a:r>
                        <a:rPr lang="en-JP" sz="2400" dirty="0"/>
                        <a:t>Katakana Letter Ha and Voiced Sound Mark</a:t>
                      </a:r>
                    </a:p>
                  </a:txBody>
                  <a:tcPr/>
                </a:tc>
                <a:extLst>
                  <a:ext uri="{0D108BD9-81ED-4DB2-BD59-A6C34878D82A}">
                    <a16:rowId xmlns:a16="http://schemas.microsoft.com/office/drawing/2014/main" val="2004027771"/>
                  </a:ext>
                </a:extLst>
              </a:tr>
              <a:tr h="370840">
                <a:tc>
                  <a:txBody>
                    <a:bodyPr/>
                    <a:lstStyle/>
                    <a:p>
                      <a:r>
                        <a:rPr lang="en-JP" sz="2400" dirty="0"/>
                        <a:t>パ</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0xE3 0x83 0x91</a:t>
                      </a:r>
                      <a:endParaRPr lang="en-JP" sz="2400" dirty="0"/>
                    </a:p>
                  </a:txBody>
                  <a:tcPr/>
                </a:tc>
                <a:tc>
                  <a:txBody>
                    <a:bodyPr/>
                    <a:lstStyle/>
                    <a:p>
                      <a:r>
                        <a:rPr lang="en-JP" sz="2400" dirty="0"/>
                        <a:t>Katakana Letter Pa</a:t>
                      </a:r>
                    </a:p>
                  </a:txBody>
                  <a:tcPr/>
                </a:tc>
                <a:extLst>
                  <a:ext uri="{0D108BD9-81ED-4DB2-BD59-A6C34878D82A}">
                    <a16:rowId xmlns:a16="http://schemas.microsoft.com/office/drawing/2014/main" val="206027758"/>
                  </a:ext>
                </a:extLst>
              </a:tr>
              <a:tr h="370840">
                <a:tc>
                  <a:txBody>
                    <a:bodyPr/>
                    <a:lstStyle/>
                    <a:p>
                      <a:r>
                        <a:rPr lang="ja-JP" altLang="en-US" sz="2400"/>
                        <a:t>ﾊ</a:t>
                      </a:r>
                      <a:endParaRPr lang="en-JP" sz="2400" dirty="0"/>
                    </a:p>
                  </a:txBody>
                  <a:tcPr/>
                </a:tc>
                <a:tc>
                  <a:txBody>
                    <a:bodyPr/>
                    <a:lstStyle/>
                    <a:p>
                      <a:r>
                        <a:rPr lang="en-US" sz="2400" dirty="0"/>
                        <a:t>0xEF 0xBE 0x8A</a:t>
                      </a:r>
                      <a:endParaRPr lang="en-JP" sz="2400" dirty="0"/>
                    </a:p>
                  </a:txBody>
                  <a:tcPr/>
                </a:tc>
                <a:tc>
                  <a:txBody>
                    <a:bodyPr/>
                    <a:lstStyle/>
                    <a:p>
                      <a:r>
                        <a:rPr lang="en-JP" sz="2400" dirty="0"/>
                        <a:t>Halfwidth Katakana Letter Ha</a:t>
                      </a:r>
                    </a:p>
                  </a:txBody>
                  <a:tcPr/>
                </a:tc>
                <a:extLst>
                  <a:ext uri="{0D108BD9-81ED-4DB2-BD59-A6C34878D82A}">
                    <a16:rowId xmlns:a16="http://schemas.microsoft.com/office/drawing/2014/main" val="3404076676"/>
                  </a:ext>
                </a:extLst>
              </a:tr>
              <a:tr h="370840">
                <a:tc>
                  <a:txBody>
                    <a:bodyPr/>
                    <a:lstStyle/>
                    <a:p>
                      <a:r>
                        <a:rPr lang="ja-JP" altLang="en-US" sz="2400"/>
                        <a:t>ﾊﾞ</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0xEF 0xBE 0x8A</a:t>
                      </a:r>
                      <a:endParaRPr lang="en-JP" sz="2400" dirty="0"/>
                    </a:p>
                    <a:p>
                      <a:r>
                        <a:rPr lang="en-US" sz="2400" dirty="0"/>
                        <a:t>0xEF 0xBE 0x9E</a:t>
                      </a:r>
                      <a:endParaRPr lang="en-JP" sz="2400" dirty="0"/>
                    </a:p>
                  </a:txBody>
                  <a:tcPr/>
                </a:tc>
                <a:tc>
                  <a:txBody>
                    <a:bodyPr/>
                    <a:lstStyle/>
                    <a:p>
                      <a:r>
                        <a:rPr lang="en-JP" sz="2400" dirty="0"/>
                        <a:t>Halfwidth Katakana Letter Ha and Halfwidth Katakana Voiced Sound Mark</a:t>
                      </a:r>
                    </a:p>
                  </a:txBody>
                  <a:tcPr/>
                </a:tc>
                <a:extLst>
                  <a:ext uri="{0D108BD9-81ED-4DB2-BD59-A6C34878D82A}">
                    <a16:rowId xmlns:a16="http://schemas.microsoft.com/office/drawing/2014/main" val="329246599"/>
                  </a:ext>
                </a:extLst>
              </a:tr>
              <a:tr h="370840">
                <a:tc>
                  <a:txBody>
                    <a:bodyPr/>
                    <a:lstStyle/>
                    <a:p>
                      <a:r>
                        <a:rPr lang="ja-JP" altLang="en-US" sz="2400"/>
                        <a:t>ﾊﾟ</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0xEF 0xBE 0x8A</a:t>
                      </a:r>
                      <a:endParaRPr lang="en-JP" sz="2400" dirty="0"/>
                    </a:p>
                    <a:p>
                      <a:r>
                        <a:rPr lang="en-US" sz="2400" dirty="0"/>
                        <a:t>0xEF 0xBE 0x9F</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Halfwidth Katakana Letter Ha and Halfwidth Katakana Semi-voiced Sound Mark</a:t>
                      </a:r>
                    </a:p>
                  </a:txBody>
                  <a:tcPr/>
                </a:tc>
                <a:extLst>
                  <a:ext uri="{0D108BD9-81ED-4DB2-BD59-A6C34878D82A}">
                    <a16:rowId xmlns:a16="http://schemas.microsoft.com/office/drawing/2014/main" val="4011983959"/>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459464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1019616507"/>
              </p:ext>
            </p:extLst>
          </p:nvPr>
        </p:nvGraphicFramePr>
        <p:xfrm>
          <a:off x="590550" y="1143000"/>
          <a:ext cx="11018838" cy="45720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あつ</a:t>
                      </a:r>
                    </a:p>
                  </a:txBody>
                  <a:tcPr/>
                </a:tc>
                <a:tc>
                  <a:txBody>
                    <a:bodyPr/>
                    <a:lstStyle/>
                    <a:p>
                      <a:r>
                        <a:rPr lang="en-US" sz="2400" dirty="0"/>
                        <a:t>0xE3 0x81 0x82</a:t>
                      </a:r>
                    </a:p>
                    <a:p>
                      <a:r>
                        <a:rPr lang="en-US" sz="2400" dirty="0"/>
                        <a:t>0xE3 0x81 0xA4</a:t>
                      </a:r>
                      <a:endParaRPr lang="en-JP" sz="2400" dirty="0"/>
                    </a:p>
                  </a:txBody>
                  <a:tcPr/>
                </a:tc>
                <a:tc>
                  <a:txBody>
                    <a:bodyPr/>
                    <a:lstStyle/>
                    <a:p>
                      <a:r>
                        <a:rPr lang="en-JP" sz="2400" dirty="0"/>
                        <a:t>Hiragana Letter A</a:t>
                      </a:r>
                      <a:r>
                        <a:rPr lang="en-US" sz="2400" dirty="0"/>
                        <a:t> and Tu</a:t>
                      </a:r>
                      <a:endParaRPr lang="en-JP" sz="2400" dirty="0"/>
                    </a:p>
                  </a:txBody>
                  <a:tcPr/>
                </a:tc>
                <a:extLst>
                  <a:ext uri="{0D108BD9-81ED-4DB2-BD59-A6C34878D82A}">
                    <a16:rowId xmlns:a16="http://schemas.microsoft.com/office/drawing/2014/main" val="3542434204"/>
                  </a:ext>
                </a:extLst>
              </a:tr>
              <a:tr h="370840">
                <a:tc>
                  <a:txBody>
                    <a:bodyPr/>
                    <a:lstStyle/>
                    <a:p>
                      <a:r>
                        <a:rPr lang="en-JP" sz="2400" dirty="0"/>
                        <a:t>あっ</a:t>
                      </a:r>
                    </a:p>
                  </a:txBody>
                  <a:tcPr/>
                </a:tc>
                <a:tc>
                  <a:txBody>
                    <a:bodyPr/>
                    <a:lstStyle/>
                    <a:p>
                      <a:r>
                        <a:rPr lang="en-US" sz="2400" dirty="0"/>
                        <a:t>0xE3 0x81 0x82</a:t>
                      </a:r>
                    </a:p>
                    <a:p>
                      <a:r>
                        <a:rPr lang="en-US" sz="2400" dirty="0"/>
                        <a:t>0xE3 0x81 0xA3</a:t>
                      </a:r>
                      <a:endParaRPr lang="en-JP" sz="2400" dirty="0"/>
                    </a:p>
                  </a:txBody>
                  <a:tcPr/>
                </a:tc>
                <a:tc>
                  <a:txBody>
                    <a:bodyPr/>
                    <a:lstStyle/>
                    <a:p>
                      <a:r>
                        <a:rPr lang="en-JP" sz="2400" dirty="0"/>
                        <a:t>Hiragana Letter A and Small Tu</a:t>
                      </a:r>
                    </a:p>
                  </a:txBody>
                  <a:tcPr/>
                </a:tc>
                <a:extLst>
                  <a:ext uri="{0D108BD9-81ED-4DB2-BD59-A6C34878D82A}">
                    <a16:rowId xmlns:a16="http://schemas.microsoft.com/office/drawing/2014/main" val="1318768844"/>
                  </a:ext>
                </a:extLst>
              </a:tr>
              <a:tr h="370840">
                <a:tc>
                  <a:txBody>
                    <a:bodyPr/>
                    <a:lstStyle/>
                    <a:p>
                      <a:r>
                        <a:rPr lang="en-JP" sz="2400" dirty="0"/>
                        <a:t>ああ</a:t>
                      </a:r>
                    </a:p>
                  </a:txBody>
                  <a:tcPr/>
                </a:tc>
                <a:tc>
                  <a:txBody>
                    <a:bodyPr/>
                    <a:lstStyle/>
                    <a:p>
                      <a:r>
                        <a:rPr lang="en-US" sz="2400" dirty="0"/>
                        <a:t>0xE3 0x81 0x82</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0xE3 0x81 0x82</a:t>
                      </a:r>
                      <a:endParaRPr lang="en-JP" sz="2400" dirty="0"/>
                    </a:p>
                  </a:txBody>
                  <a:tcPr/>
                </a:tc>
                <a:tc>
                  <a:txBody>
                    <a:bodyPr/>
                    <a:lstStyle/>
                    <a:p>
                      <a:r>
                        <a:rPr lang="en-JP" sz="2400" dirty="0"/>
                        <a:t>Hiragana Letter A and A</a:t>
                      </a:r>
                    </a:p>
                  </a:txBody>
                  <a:tcPr/>
                </a:tc>
                <a:extLst>
                  <a:ext uri="{0D108BD9-81ED-4DB2-BD59-A6C34878D82A}">
                    <a16:rowId xmlns:a16="http://schemas.microsoft.com/office/drawing/2014/main" val="2004027771"/>
                  </a:ext>
                </a:extLst>
              </a:tr>
              <a:tr h="370840">
                <a:tc>
                  <a:txBody>
                    <a:bodyPr/>
                    <a:lstStyle/>
                    <a:p>
                      <a:r>
                        <a:rPr lang="en-JP" sz="2400" dirty="0"/>
                        <a:t>あぁ</a:t>
                      </a:r>
                    </a:p>
                  </a:txBody>
                  <a:tcPr/>
                </a:tc>
                <a:tc>
                  <a:txBody>
                    <a:bodyPr/>
                    <a:lstStyle/>
                    <a:p>
                      <a:r>
                        <a:rPr lang="en-US" sz="2400" dirty="0"/>
                        <a:t>0xE3 0x81 0x82</a:t>
                      </a:r>
                    </a:p>
                    <a:p>
                      <a:r>
                        <a:rPr lang="en-US" sz="2400" dirty="0"/>
                        <a:t>0xE3 0x81 0x81</a:t>
                      </a:r>
                      <a:endParaRPr lang="en-JP" sz="2400" dirty="0"/>
                    </a:p>
                  </a:txBody>
                  <a:tcPr/>
                </a:tc>
                <a:tc>
                  <a:txBody>
                    <a:bodyPr/>
                    <a:lstStyle/>
                    <a:p>
                      <a:r>
                        <a:rPr lang="en-JP" sz="2400" dirty="0"/>
                        <a:t>Hiragana Letter A and Small A</a:t>
                      </a:r>
                    </a:p>
                  </a:txBody>
                  <a:tcPr/>
                </a:tc>
                <a:extLst>
                  <a:ext uri="{0D108BD9-81ED-4DB2-BD59-A6C34878D82A}">
                    <a16:rowId xmlns:a16="http://schemas.microsoft.com/office/drawing/2014/main" val="206027758"/>
                  </a:ext>
                </a:extLst>
              </a:tr>
              <a:tr h="370840">
                <a:tc>
                  <a:txBody>
                    <a:bodyPr/>
                    <a:lstStyle/>
                    <a:p>
                      <a:r>
                        <a:rPr lang="ja-JP" altLang="en-US" sz="2400"/>
                        <a:t>あゝ</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0xE3 0x81 0x82</a:t>
                      </a:r>
                      <a:endParaRPr lang="en-JP" sz="2400" dirty="0"/>
                    </a:p>
                    <a:p>
                      <a:r>
                        <a:rPr lang="en-US" sz="2400" dirty="0"/>
                        <a:t>0xE3 0x82 0x9D</a:t>
                      </a:r>
                      <a:endParaRPr lang="en-JP" sz="2400" dirty="0"/>
                    </a:p>
                  </a:txBody>
                  <a:tcPr/>
                </a:tc>
                <a:tc>
                  <a:txBody>
                    <a:bodyPr/>
                    <a:lstStyle/>
                    <a:p>
                      <a:r>
                        <a:rPr lang="en-JP" sz="2400" dirty="0"/>
                        <a:t>Hiragana Letter A and Hiragana Iteration Mark</a:t>
                      </a:r>
                    </a:p>
                  </a:txBody>
                  <a:tcPr/>
                </a:tc>
                <a:extLst>
                  <a:ext uri="{0D108BD9-81ED-4DB2-BD59-A6C34878D82A}">
                    <a16:rowId xmlns:a16="http://schemas.microsoft.com/office/drawing/2014/main" val="1282922442"/>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992737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2572587051"/>
              </p:ext>
            </p:extLst>
          </p:nvPr>
        </p:nvGraphicFramePr>
        <p:xfrm>
          <a:off x="590550" y="1143000"/>
          <a:ext cx="11018838" cy="45720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あー</a:t>
                      </a:r>
                    </a:p>
                  </a:txBody>
                  <a:tcPr/>
                </a:tc>
                <a:tc>
                  <a:txBody>
                    <a:bodyPr/>
                    <a:lstStyle/>
                    <a:p>
                      <a:r>
                        <a:rPr lang="en-US" sz="2400" dirty="0"/>
                        <a:t>0xE3 0x81 0x82</a:t>
                      </a:r>
                    </a:p>
                    <a:p>
                      <a:r>
                        <a:rPr lang="en-US" sz="2400" dirty="0"/>
                        <a:t>0xE3 0x83 0xBC</a:t>
                      </a:r>
                      <a:endParaRPr lang="en-JP" sz="2400" dirty="0"/>
                    </a:p>
                  </a:txBody>
                  <a:tcPr/>
                </a:tc>
                <a:tc>
                  <a:txBody>
                    <a:bodyPr/>
                    <a:lstStyle/>
                    <a:p>
                      <a:r>
                        <a:rPr lang="en-JP" sz="2400" dirty="0"/>
                        <a:t>Hiragana Letter A and Prolonged Sound Mark</a:t>
                      </a:r>
                    </a:p>
                  </a:txBody>
                  <a:tcPr/>
                </a:tc>
                <a:extLst>
                  <a:ext uri="{0D108BD9-81ED-4DB2-BD59-A6C34878D82A}">
                    <a16:rowId xmlns:a16="http://schemas.microsoft.com/office/drawing/2014/main" val="3542434204"/>
                  </a:ext>
                </a:extLst>
              </a:tr>
              <a:tr h="370840">
                <a:tc>
                  <a:txBody>
                    <a:bodyPr/>
                    <a:lstStyle/>
                    <a:p>
                      <a:r>
                        <a:rPr lang="en-JP" sz="2400" dirty="0"/>
                        <a:t>あ-</a:t>
                      </a:r>
                    </a:p>
                  </a:txBody>
                  <a:tcPr/>
                </a:tc>
                <a:tc>
                  <a:txBody>
                    <a:bodyPr/>
                    <a:lstStyle/>
                    <a:p>
                      <a:r>
                        <a:rPr lang="en-US" sz="2400" dirty="0"/>
                        <a:t>0xE3 0x81 0x82</a:t>
                      </a:r>
                    </a:p>
                    <a:p>
                      <a:r>
                        <a:rPr lang="en-US" sz="2400" dirty="0"/>
                        <a:t>0x2D</a:t>
                      </a:r>
                      <a:endParaRPr lang="en-JP" sz="2400" dirty="0"/>
                    </a:p>
                  </a:txBody>
                  <a:tcPr/>
                </a:tc>
                <a:tc>
                  <a:txBody>
                    <a:bodyPr/>
                    <a:lstStyle/>
                    <a:p>
                      <a:r>
                        <a:rPr lang="en-JP" sz="2400" dirty="0"/>
                        <a:t>Hiragana Letter A and Hyphen/Minus</a:t>
                      </a:r>
                    </a:p>
                  </a:txBody>
                  <a:tcPr/>
                </a:tc>
                <a:extLst>
                  <a:ext uri="{0D108BD9-81ED-4DB2-BD59-A6C34878D82A}">
                    <a16:rowId xmlns:a16="http://schemas.microsoft.com/office/drawing/2014/main" val="1318768844"/>
                  </a:ext>
                </a:extLst>
              </a:tr>
              <a:tr h="370840">
                <a:tc>
                  <a:txBody>
                    <a:bodyPr/>
                    <a:lstStyle/>
                    <a:p>
                      <a:r>
                        <a:rPr lang="en-JP" sz="2400" dirty="0"/>
                        <a:t>あ〜</a:t>
                      </a:r>
                    </a:p>
                  </a:txBody>
                  <a:tcPr/>
                </a:tc>
                <a:tc>
                  <a:txBody>
                    <a:bodyPr/>
                    <a:lstStyle/>
                    <a:p>
                      <a:r>
                        <a:rPr lang="en-US" sz="2400" dirty="0"/>
                        <a:t>0xE3 0x81 0x82</a:t>
                      </a:r>
                    </a:p>
                    <a:p>
                      <a:r>
                        <a:rPr lang="en-US" sz="2400" dirty="0"/>
                        <a:t>0xE3 0x80 0x9C</a:t>
                      </a:r>
                      <a:endParaRPr lang="en-JP" sz="2400" dirty="0"/>
                    </a:p>
                  </a:txBody>
                  <a:tcPr/>
                </a:tc>
                <a:tc>
                  <a:txBody>
                    <a:bodyPr/>
                    <a:lstStyle/>
                    <a:p>
                      <a:r>
                        <a:rPr lang="en-JP" sz="2400" dirty="0"/>
                        <a:t>Hiragana Letter A and Wave Dash (macOS)</a:t>
                      </a:r>
                    </a:p>
                  </a:txBody>
                  <a:tcPr/>
                </a:tc>
                <a:extLst>
                  <a:ext uri="{0D108BD9-81ED-4DB2-BD59-A6C34878D82A}">
                    <a16:rowId xmlns:a16="http://schemas.microsoft.com/office/drawing/2014/main" val="2004027771"/>
                  </a:ext>
                </a:extLst>
              </a:tr>
              <a:tr h="370840">
                <a:tc>
                  <a:txBody>
                    <a:bodyPr/>
                    <a:lstStyle/>
                    <a:p>
                      <a:r>
                        <a:rPr lang="en-JP" sz="2400" dirty="0"/>
                        <a:t>あ～</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0xE3 0x81 0x82</a:t>
                      </a:r>
                    </a:p>
                    <a:p>
                      <a:r>
                        <a:rPr lang="en-US" sz="2400" dirty="0"/>
                        <a:t>0xEF 0xBD 0x9E</a:t>
                      </a:r>
                      <a:endParaRPr lang="en-JP" sz="2400" dirty="0"/>
                    </a:p>
                  </a:txBody>
                  <a:tcPr/>
                </a:tc>
                <a:tc>
                  <a:txBody>
                    <a:bodyPr/>
                    <a:lstStyle/>
                    <a:p>
                      <a:r>
                        <a:rPr lang="en-JP" sz="2400" dirty="0"/>
                        <a:t>Hiragana Letter A and Fullwidth Tilde (Windows)</a:t>
                      </a:r>
                    </a:p>
                  </a:txBody>
                  <a:tcPr/>
                </a:tc>
                <a:extLst>
                  <a:ext uri="{0D108BD9-81ED-4DB2-BD59-A6C34878D82A}">
                    <a16:rowId xmlns:a16="http://schemas.microsoft.com/office/drawing/2014/main" val="206027758"/>
                  </a:ext>
                </a:extLst>
              </a:tr>
              <a:tr h="370840">
                <a:tc>
                  <a:txBody>
                    <a:bodyPr/>
                    <a:lstStyle/>
                    <a:p>
                      <a:r>
                        <a:rPr lang="ja-JP" altLang="en-US" sz="2400"/>
                        <a:t>あ</a:t>
                      </a:r>
                      <a:r>
                        <a:rPr lang="en-US" altLang="ja-JP" sz="2400" dirty="0"/>
                        <a:t>~</a:t>
                      </a:r>
                      <a:endParaRPr lang="en-JP" sz="2400" dirty="0"/>
                    </a:p>
                  </a:txBody>
                  <a:tcPr/>
                </a:tc>
                <a:tc>
                  <a:txBody>
                    <a:bodyPr/>
                    <a:lstStyle/>
                    <a:p>
                      <a:r>
                        <a:rPr lang="en-US" sz="2400" dirty="0"/>
                        <a:t>0xE3 0x81 0x82</a:t>
                      </a:r>
                    </a:p>
                    <a:p>
                      <a:r>
                        <a:rPr lang="en-US" sz="2400" dirty="0"/>
                        <a:t>0x7E</a:t>
                      </a:r>
                      <a:endParaRPr lang="en-JP" sz="2400" dirty="0"/>
                    </a:p>
                  </a:txBody>
                  <a:tcPr/>
                </a:tc>
                <a:tc>
                  <a:txBody>
                    <a:bodyPr/>
                    <a:lstStyle/>
                    <a:p>
                      <a:r>
                        <a:rPr lang="en-JP" sz="2400" dirty="0"/>
                        <a:t>Hiragana Letter A and Tilde</a:t>
                      </a:r>
                    </a:p>
                  </a:txBody>
                  <a:tcPr/>
                </a:tc>
                <a:extLst>
                  <a:ext uri="{0D108BD9-81ED-4DB2-BD59-A6C34878D82A}">
                    <a16:rowId xmlns:a16="http://schemas.microsoft.com/office/drawing/2014/main" val="329246599"/>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3780533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175C-0EE1-6818-80DE-EA88B7846269}"/>
              </a:ext>
            </a:extLst>
          </p:cNvPr>
          <p:cNvSpPr>
            <a:spLocks noGrp="1"/>
          </p:cNvSpPr>
          <p:nvPr>
            <p:ph type="title"/>
          </p:nvPr>
        </p:nvSpPr>
        <p:spPr/>
        <p:txBody>
          <a:bodyPr/>
          <a:lstStyle/>
          <a:p>
            <a:r>
              <a:rPr lang="en-JP" dirty="0"/>
              <a:t>Who I am</a:t>
            </a:r>
          </a:p>
        </p:txBody>
      </p:sp>
      <p:sp>
        <p:nvSpPr>
          <p:cNvPr id="4" name="Content Placeholder 3">
            <a:extLst>
              <a:ext uri="{FF2B5EF4-FFF2-40B4-BE49-F238E27FC236}">
                <a16:creationId xmlns:a16="http://schemas.microsoft.com/office/drawing/2014/main" id="{D74EB653-8A02-80E0-8BD5-2C1A86A2C491}"/>
              </a:ext>
            </a:extLst>
          </p:cNvPr>
          <p:cNvSpPr>
            <a:spLocks noGrp="1"/>
          </p:cNvSpPr>
          <p:nvPr>
            <p:ph idx="1"/>
          </p:nvPr>
        </p:nvSpPr>
        <p:spPr>
          <a:xfrm>
            <a:off x="4132612" y="1435503"/>
            <a:ext cx="7470107" cy="3939540"/>
          </a:xfrm>
        </p:spPr>
        <p:txBody>
          <a:bodyPr/>
          <a:lstStyle/>
          <a:p>
            <a:pPr>
              <a:buFont typeface="Wingdings" pitchFamily="2" charset="2"/>
              <a:buChar char="§"/>
            </a:pPr>
            <a:r>
              <a:rPr lang="en-JP" dirty="0"/>
              <a:t>Keisuke Takahashi</a:t>
            </a:r>
          </a:p>
          <a:p>
            <a:pPr>
              <a:buFont typeface="Wingdings" pitchFamily="2" charset="2"/>
              <a:buChar char="§"/>
            </a:pPr>
            <a:r>
              <a:rPr lang="en-JP" dirty="0"/>
              <a:t>Cloud Solution Architect (Data&amp;AI) at Microsoft Japan</a:t>
            </a:r>
          </a:p>
          <a:p>
            <a:pPr>
              <a:buFont typeface="Wingdings" pitchFamily="2" charset="2"/>
              <a:buChar char="§"/>
            </a:pPr>
            <a:r>
              <a:rPr lang="en-JP" dirty="0"/>
              <a:t>Open Source Software enthusiast</a:t>
            </a:r>
          </a:p>
          <a:p>
            <a:pPr>
              <a:buFont typeface="Wingdings" pitchFamily="2" charset="2"/>
              <a:buChar char="§"/>
            </a:pPr>
            <a:r>
              <a:rPr lang="en-JP" dirty="0"/>
              <a:t>English as a Second Language</a:t>
            </a:r>
          </a:p>
          <a:p>
            <a:pPr>
              <a:buFont typeface="Wingdings" pitchFamily="2" charset="2"/>
              <a:buChar char="§"/>
            </a:pPr>
            <a:r>
              <a:rPr lang="en-JP" dirty="0"/>
              <a:t>Learned Chinese for two years</a:t>
            </a:r>
          </a:p>
          <a:p>
            <a:pPr>
              <a:buFont typeface="Wingdings" pitchFamily="2" charset="2"/>
              <a:buChar char="§"/>
            </a:pPr>
            <a:r>
              <a:rPr lang="en-JP" dirty="0"/>
              <a:t>Have some Korean friends</a:t>
            </a:r>
          </a:p>
        </p:txBody>
      </p:sp>
      <p:sp>
        <p:nvSpPr>
          <p:cNvPr id="5" name="Text Placeholder 4">
            <a:extLst>
              <a:ext uri="{FF2B5EF4-FFF2-40B4-BE49-F238E27FC236}">
                <a16:creationId xmlns:a16="http://schemas.microsoft.com/office/drawing/2014/main" id="{816E8336-9480-0C64-05D8-A22A3CC62E1E}"/>
              </a:ext>
            </a:extLst>
          </p:cNvPr>
          <p:cNvSpPr>
            <a:spLocks noGrp="1"/>
          </p:cNvSpPr>
          <p:nvPr>
            <p:ph type="body" sz="quarter" idx="10"/>
          </p:nvPr>
        </p:nvSpPr>
        <p:spPr/>
        <p:txBody>
          <a:bodyPr/>
          <a:lstStyle/>
          <a:p>
            <a:r>
              <a:rPr lang="en-JP" dirty="0"/>
              <a:t>Introduction &gt;</a:t>
            </a:r>
          </a:p>
        </p:txBody>
      </p:sp>
      <p:pic>
        <p:nvPicPr>
          <p:cNvPr id="6" name="Picture 5">
            <a:extLst>
              <a:ext uri="{FF2B5EF4-FFF2-40B4-BE49-F238E27FC236}">
                <a16:creationId xmlns:a16="http://schemas.microsoft.com/office/drawing/2014/main" id="{1E20EE8D-87F3-03B7-14BF-482CD0C17E40}"/>
              </a:ext>
            </a:extLst>
          </p:cNvPr>
          <p:cNvPicPr>
            <a:picLocks noChangeAspect="1"/>
          </p:cNvPicPr>
          <p:nvPr/>
        </p:nvPicPr>
        <p:blipFill>
          <a:blip r:embed="rId3"/>
          <a:stretch>
            <a:fillRect/>
          </a:stretch>
        </p:blipFill>
        <p:spPr>
          <a:xfrm>
            <a:off x="750455" y="1409700"/>
            <a:ext cx="3063744" cy="3957947"/>
          </a:xfrm>
          <a:prstGeom prst="rect">
            <a:avLst/>
          </a:prstGeom>
        </p:spPr>
      </p:pic>
    </p:spTree>
    <p:extLst>
      <p:ext uri="{BB962C8B-B14F-4D97-AF65-F5344CB8AC3E}">
        <p14:creationId xmlns:p14="http://schemas.microsoft.com/office/powerpoint/2010/main" val="13772448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1999788791"/>
              </p:ext>
            </p:extLst>
          </p:nvPr>
        </p:nvGraphicFramePr>
        <p:xfrm>
          <a:off x="590550" y="1143000"/>
          <a:ext cx="11018838" cy="210312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ja-JP" altLang="en-US" sz="2400"/>
                        <a:t>あ</a:t>
                      </a:r>
                      <a:r>
                        <a:rPr lang="en-US" altLang="ja-JP" sz="2400" dirty="0"/>
                        <a:t>…</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0xE3 0x81 0x82</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0xE2 0x80 0xA6</a:t>
                      </a:r>
                    </a:p>
                  </a:txBody>
                  <a:tcPr/>
                </a:tc>
                <a:tc>
                  <a:txBody>
                    <a:bodyPr/>
                    <a:lstStyle/>
                    <a:p>
                      <a:r>
                        <a:rPr lang="en-JP" sz="2400" dirty="0"/>
                        <a:t>Hiragana Letter A and Horizontal Ellipsis</a:t>
                      </a:r>
                    </a:p>
                  </a:txBody>
                  <a:tcPr/>
                </a:tc>
                <a:extLst>
                  <a:ext uri="{0D108BD9-81ED-4DB2-BD59-A6C34878D82A}">
                    <a16:rowId xmlns:a16="http://schemas.microsoft.com/office/drawing/2014/main" val="3542434204"/>
                  </a:ext>
                </a:extLst>
              </a:tr>
              <a:tr h="370840">
                <a:tc>
                  <a:txBody>
                    <a:bodyPr/>
                    <a:lstStyle/>
                    <a:p>
                      <a:r>
                        <a:rPr lang="ja-JP" altLang="en-US" sz="2400"/>
                        <a:t>あﾞ</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0xE3 0x81 0x82</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0xE3 0x82 0x9B</a:t>
                      </a:r>
                      <a:endParaRPr lang="en-JP" sz="2400" dirty="0"/>
                    </a:p>
                  </a:txBody>
                  <a:tcPr/>
                </a:tc>
                <a:tc>
                  <a:txBody>
                    <a:bodyPr/>
                    <a:lstStyle/>
                    <a:p>
                      <a:r>
                        <a:rPr lang="en-JP" sz="2400" dirty="0"/>
                        <a:t>Hiragana Letter A and Voiced Sound Mark</a:t>
                      </a:r>
                    </a:p>
                  </a:txBody>
                  <a:tcPr/>
                </a:tc>
                <a:extLst>
                  <a:ext uri="{0D108BD9-81ED-4DB2-BD59-A6C34878D82A}">
                    <a16:rowId xmlns:a16="http://schemas.microsoft.com/office/drawing/2014/main" val="1318768844"/>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568315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684925925"/>
              </p:ext>
            </p:extLst>
          </p:nvPr>
        </p:nvGraphicFramePr>
        <p:xfrm>
          <a:off x="590550" y="1143000"/>
          <a:ext cx="11018838" cy="429768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キロ</a:t>
                      </a:r>
                    </a:p>
                  </a:txBody>
                  <a:tcPr/>
                </a:tc>
                <a:tc>
                  <a:txBody>
                    <a:bodyPr/>
                    <a:lstStyle/>
                    <a:p>
                      <a:r>
                        <a:rPr lang="en-US" sz="2400" dirty="0"/>
                        <a:t>0xE3 0x82 0xAD</a:t>
                      </a:r>
                    </a:p>
                    <a:p>
                      <a:r>
                        <a:rPr lang="en-US" sz="2400" dirty="0"/>
                        <a:t>0xE3 0x83 0xAD</a:t>
                      </a:r>
                      <a:endParaRPr lang="en-JP" sz="2400" dirty="0"/>
                    </a:p>
                  </a:txBody>
                  <a:tcPr/>
                </a:tc>
                <a:tc>
                  <a:txBody>
                    <a:bodyPr/>
                    <a:lstStyle/>
                    <a:p>
                      <a:r>
                        <a:rPr lang="en-JP" sz="2400" dirty="0"/>
                        <a:t>Katakana Letter Ki and Ro</a:t>
                      </a:r>
                    </a:p>
                  </a:txBody>
                  <a:tcPr/>
                </a:tc>
                <a:extLst>
                  <a:ext uri="{0D108BD9-81ED-4DB2-BD59-A6C34878D82A}">
                    <a16:rowId xmlns:a16="http://schemas.microsoft.com/office/drawing/2014/main" val="3542434204"/>
                  </a:ext>
                </a:extLst>
              </a:tr>
              <a:tr h="370840">
                <a:tc>
                  <a:txBody>
                    <a:bodyPr/>
                    <a:lstStyle/>
                    <a:p>
                      <a:r>
                        <a:rPr lang="ja-JP" altLang="en-US" sz="2400"/>
                        <a:t>ｷﾛ</a:t>
                      </a:r>
                      <a:endParaRPr lang="en-JP" sz="2400" dirty="0"/>
                    </a:p>
                  </a:txBody>
                  <a:tcPr/>
                </a:tc>
                <a:tc>
                  <a:txBody>
                    <a:bodyPr/>
                    <a:lstStyle/>
                    <a:p>
                      <a:r>
                        <a:rPr lang="en-US" sz="2400" dirty="0"/>
                        <a:t>0xEF 0xBD 0xB7</a:t>
                      </a:r>
                    </a:p>
                    <a:p>
                      <a:r>
                        <a:rPr lang="en-US" sz="2400" dirty="0"/>
                        <a:t>0xEF 0xBE 0x9B</a:t>
                      </a:r>
                      <a:endParaRPr lang="en-JP" sz="2400" dirty="0"/>
                    </a:p>
                  </a:txBody>
                  <a:tcPr/>
                </a:tc>
                <a:tc>
                  <a:txBody>
                    <a:bodyPr/>
                    <a:lstStyle/>
                    <a:p>
                      <a:r>
                        <a:rPr lang="en-JP" sz="2400" dirty="0"/>
                        <a:t>Halfwidth Katakana Letter Ki and Ro</a:t>
                      </a:r>
                    </a:p>
                  </a:txBody>
                  <a:tcPr/>
                </a:tc>
                <a:extLst>
                  <a:ext uri="{0D108BD9-81ED-4DB2-BD59-A6C34878D82A}">
                    <a16:rowId xmlns:a16="http://schemas.microsoft.com/office/drawing/2014/main" val="1318768844"/>
                  </a:ext>
                </a:extLst>
              </a:tr>
              <a:tr h="370840">
                <a:tc>
                  <a:txBody>
                    <a:bodyPr/>
                    <a:lstStyle/>
                    <a:p>
                      <a:r>
                        <a:rPr lang="en-JP" sz="2400" dirty="0"/>
                        <a:t>㌔</a:t>
                      </a:r>
                    </a:p>
                  </a:txBody>
                  <a:tcPr/>
                </a:tc>
                <a:tc>
                  <a:txBody>
                    <a:bodyPr/>
                    <a:lstStyle/>
                    <a:p>
                      <a:r>
                        <a:rPr lang="en-US" sz="2400" dirty="0"/>
                        <a:t>0xE3 0x8C 0x94</a:t>
                      </a:r>
                      <a:endParaRPr lang="en-JP" sz="2400" dirty="0"/>
                    </a:p>
                  </a:txBody>
                  <a:tcPr/>
                </a:tc>
                <a:tc>
                  <a:txBody>
                    <a:bodyPr/>
                    <a:lstStyle/>
                    <a:p>
                      <a:r>
                        <a:rPr lang="en-JP" sz="2400" dirty="0"/>
                        <a:t>Square Kiro</a:t>
                      </a:r>
                    </a:p>
                  </a:txBody>
                  <a:tcPr/>
                </a:tc>
                <a:extLst>
                  <a:ext uri="{0D108BD9-81ED-4DB2-BD59-A6C34878D82A}">
                    <a16:rowId xmlns:a16="http://schemas.microsoft.com/office/drawing/2014/main" val="2004027771"/>
                  </a:ext>
                </a:extLst>
              </a:tr>
              <a:tr h="370840">
                <a:tc>
                  <a:txBody>
                    <a:bodyPr/>
                    <a:lstStyle/>
                    <a:p>
                      <a:r>
                        <a:rPr lang="en-JP" sz="2400" dirty="0"/>
                        <a:t>km</a:t>
                      </a:r>
                    </a:p>
                  </a:txBody>
                  <a:tcPr/>
                </a:tc>
                <a:tc>
                  <a:txBody>
                    <a:bodyPr/>
                    <a:lstStyle/>
                    <a:p>
                      <a:r>
                        <a:rPr lang="en-JP" sz="2400" dirty="0"/>
                        <a:t>0x6B 0x6D</a:t>
                      </a:r>
                    </a:p>
                  </a:txBody>
                  <a:tcPr/>
                </a:tc>
                <a:tc>
                  <a:txBody>
                    <a:bodyPr/>
                    <a:lstStyle/>
                    <a:p>
                      <a:r>
                        <a:rPr lang="en-JP" sz="2400" dirty="0"/>
                        <a:t>Latin Small Letter k and m</a:t>
                      </a:r>
                    </a:p>
                  </a:txBody>
                  <a:tcPr/>
                </a:tc>
                <a:extLst>
                  <a:ext uri="{0D108BD9-81ED-4DB2-BD59-A6C34878D82A}">
                    <a16:rowId xmlns:a16="http://schemas.microsoft.com/office/drawing/2014/main" val="206027758"/>
                  </a:ext>
                </a:extLst>
              </a:tr>
              <a:tr h="370840">
                <a:tc>
                  <a:txBody>
                    <a:bodyPr/>
                    <a:lstStyle/>
                    <a:p>
                      <a:r>
                        <a:rPr lang="en-JP" sz="2400" dirty="0"/>
                        <a:t>ｋｍ</a:t>
                      </a:r>
                    </a:p>
                  </a:txBody>
                  <a:tcPr/>
                </a:tc>
                <a:tc>
                  <a:txBody>
                    <a:bodyPr/>
                    <a:lstStyle/>
                    <a:p>
                      <a:r>
                        <a:rPr lang="en-US" sz="2400" dirty="0"/>
                        <a:t>0xEF 0xBD 0x8B</a:t>
                      </a:r>
                    </a:p>
                    <a:p>
                      <a:r>
                        <a:rPr lang="en-US" sz="2400" dirty="0"/>
                        <a:t>0xEF 0xBD 0x8D</a:t>
                      </a:r>
                      <a:endParaRPr lang="en-JP" sz="2400" dirty="0"/>
                    </a:p>
                  </a:txBody>
                  <a:tcPr/>
                </a:tc>
                <a:tc>
                  <a:txBody>
                    <a:bodyPr/>
                    <a:lstStyle/>
                    <a:p>
                      <a:r>
                        <a:rPr lang="en-JP" sz="2400" dirty="0"/>
                        <a:t>Fullwidth Latin Small Letter k and m</a:t>
                      </a:r>
                    </a:p>
                  </a:txBody>
                  <a:tcPr/>
                </a:tc>
                <a:extLst>
                  <a:ext uri="{0D108BD9-81ED-4DB2-BD59-A6C34878D82A}">
                    <a16:rowId xmlns:a16="http://schemas.microsoft.com/office/drawing/2014/main" val="847100310"/>
                  </a:ext>
                </a:extLst>
              </a:tr>
              <a:tr h="370840">
                <a:tc>
                  <a:txBody>
                    <a:bodyPr/>
                    <a:lstStyle/>
                    <a:p>
                      <a:r>
                        <a:rPr lang="en-JP" sz="2400" dirty="0"/>
                        <a:t>㎞</a:t>
                      </a:r>
                    </a:p>
                  </a:txBody>
                  <a:tcPr/>
                </a:tc>
                <a:tc>
                  <a:txBody>
                    <a:bodyPr/>
                    <a:lstStyle/>
                    <a:p>
                      <a:r>
                        <a:rPr lang="en-US" sz="2400" dirty="0"/>
                        <a:t>0xE3 0x8E 0x9E</a:t>
                      </a:r>
                      <a:endParaRPr lang="en-JP" sz="2400" dirty="0"/>
                    </a:p>
                  </a:txBody>
                  <a:tcPr/>
                </a:tc>
                <a:tc>
                  <a:txBody>
                    <a:bodyPr/>
                    <a:lstStyle/>
                    <a:p>
                      <a:r>
                        <a:rPr lang="en-JP" sz="2400" dirty="0"/>
                        <a:t>Squre km</a:t>
                      </a:r>
                    </a:p>
                  </a:txBody>
                  <a:tcPr/>
                </a:tc>
                <a:extLst>
                  <a:ext uri="{0D108BD9-81ED-4DB2-BD59-A6C34878D82A}">
                    <a16:rowId xmlns:a16="http://schemas.microsoft.com/office/drawing/2014/main" val="579098121"/>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35442702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59257229"/>
              </p:ext>
            </p:extLst>
          </p:nvPr>
        </p:nvGraphicFramePr>
        <p:xfrm>
          <a:off x="590550" y="1143000"/>
          <a:ext cx="11018838" cy="402336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a:t>
                      </a:r>
                    </a:p>
                  </a:txBody>
                  <a:tcPr/>
                </a:tc>
                <a:tc>
                  <a:txBody>
                    <a:bodyPr/>
                    <a:lstStyle/>
                    <a:p>
                      <a:r>
                        <a:rPr lang="en-US" sz="2400" dirty="0"/>
                        <a:t>0xE3 0x8C 0x96</a:t>
                      </a:r>
                      <a:endParaRPr lang="en-JP" sz="2400" dirty="0"/>
                    </a:p>
                  </a:txBody>
                  <a:tcPr/>
                </a:tc>
                <a:tc>
                  <a:txBody>
                    <a:bodyPr/>
                    <a:lstStyle/>
                    <a:p>
                      <a:r>
                        <a:rPr lang="en-JP" sz="2400" dirty="0"/>
                        <a:t>Squre Kiromeetoru</a:t>
                      </a:r>
                    </a:p>
                  </a:txBody>
                  <a:tcPr/>
                </a:tc>
                <a:extLst>
                  <a:ext uri="{0D108BD9-81ED-4DB2-BD59-A6C34878D82A}">
                    <a16:rowId xmlns:a16="http://schemas.microsoft.com/office/drawing/2014/main" val="3542434204"/>
                  </a:ext>
                </a:extLst>
              </a:tr>
              <a:tr h="370840">
                <a:tc>
                  <a:txBody>
                    <a:bodyPr/>
                    <a:lstStyle/>
                    <a:p>
                      <a:r>
                        <a:rPr lang="ja-JP" altLang="en-US" sz="2400"/>
                        <a:t>粁</a:t>
                      </a:r>
                      <a:endParaRPr lang="en-JP" sz="2400" dirty="0"/>
                    </a:p>
                  </a:txBody>
                  <a:tcPr/>
                </a:tc>
                <a:tc>
                  <a:txBody>
                    <a:bodyPr/>
                    <a:lstStyle/>
                    <a:p>
                      <a:r>
                        <a:rPr lang="en-US" sz="2400" dirty="0"/>
                        <a:t>0xE7 0xB2 0x81</a:t>
                      </a:r>
                      <a:endParaRPr lang="en-JP" sz="2400" dirty="0"/>
                    </a:p>
                  </a:txBody>
                  <a:tcPr/>
                </a:tc>
                <a:tc>
                  <a:txBody>
                    <a:bodyPr/>
                    <a:lstStyle/>
                    <a:p>
                      <a:r>
                        <a:rPr lang="en-JP" sz="2400" dirty="0"/>
                        <a:t>Kilometre (Japanese)</a:t>
                      </a:r>
                    </a:p>
                  </a:txBody>
                  <a:tcPr/>
                </a:tc>
                <a:extLst>
                  <a:ext uri="{0D108BD9-81ED-4DB2-BD59-A6C34878D82A}">
                    <a16:rowId xmlns:a16="http://schemas.microsoft.com/office/drawing/2014/main" val="1318768844"/>
                  </a:ext>
                </a:extLst>
              </a:tr>
              <a:tr h="370840">
                <a:tc>
                  <a:txBody>
                    <a:bodyPr/>
                    <a:lstStyle/>
                    <a:p>
                      <a:r>
                        <a:rPr lang="en-US" sz="2400" dirty="0"/>
                        <a:t>cm</a:t>
                      </a:r>
                      <a:endParaRPr lang="en-JP" sz="2400" dirty="0"/>
                    </a:p>
                  </a:txBody>
                  <a:tcPr/>
                </a:tc>
                <a:tc>
                  <a:txBody>
                    <a:bodyPr/>
                    <a:lstStyle/>
                    <a:p>
                      <a:r>
                        <a:rPr lang="en-JP" sz="2400" dirty="0"/>
                        <a:t>0x63 0x6D</a:t>
                      </a:r>
                    </a:p>
                  </a:txBody>
                  <a:tcPr/>
                </a:tc>
                <a:tc>
                  <a:txBody>
                    <a:bodyPr/>
                    <a:lstStyle/>
                    <a:p>
                      <a:r>
                        <a:rPr lang="en-JP" sz="2400" dirty="0"/>
                        <a:t>Latin Small Letter c and m</a:t>
                      </a:r>
                    </a:p>
                  </a:txBody>
                  <a:tcPr/>
                </a:tc>
                <a:extLst>
                  <a:ext uri="{0D108BD9-81ED-4DB2-BD59-A6C34878D82A}">
                    <a16:rowId xmlns:a16="http://schemas.microsoft.com/office/drawing/2014/main" val="2004027771"/>
                  </a:ext>
                </a:extLst>
              </a:tr>
              <a:tr h="370840">
                <a:tc>
                  <a:txBody>
                    <a:bodyPr/>
                    <a:lstStyle/>
                    <a:p>
                      <a:r>
                        <a:rPr lang="en-JP" sz="2400" dirty="0"/>
                        <a:t>ｃｍ</a:t>
                      </a:r>
                    </a:p>
                  </a:txBody>
                  <a:tcPr/>
                </a:tc>
                <a:tc>
                  <a:txBody>
                    <a:bodyPr/>
                    <a:lstStyle/>
                    <a:p>
                      <a:r>
                        <a:rPr lang="en-US" sz="2400" dirty="0"/>
                        <a:t>0xEF 0xBD 0x83</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0xEF 0xBD 0x8D</a:t>
                      </a:r>
                      <a:endParaRPr lang="en-JP" sz="2400" dirty="0"/>
                    </a:p>
                  </a:txBody>
                  <a:tcPr/>
                </a:tc>
                <a:tc>
                  <a:txBody>
                    <a:bodyPr/>
                    <a:lstStyle/>
                    <a:p>
                      <a:r>
                        <a:rPr lang="en-JP" sz="2400" dirty="0"/>
                        <a:t>Fullwidth Latin Small Letter c and m</a:t>
                      </a:r>
                    </a:p>
                  </a:txBody>
                  <a:tcPr/>
                </a:tc>
                <a:extLst>
                  <a:ext uri="{0D108BD9-81ED-4DB2-BD59-A6C34878D82A}">
                    <a16:rowId xmlns:a16="http://schemas.microsoft.com/office/drawing/2014/main" val="206027758"/>
                  </a:ext>
                </a:extLst>
              </a:tr>
              <a:tr h="370840">
                <a:tc>
                  <a:txBody>
                    <a:bodyPr/>
                    <a:lstStyle/>
                    <a:p>
                      <a:r>
                        <a:rPr lang="en-JP" sz="2400" dirty="0"/>
                        <a:t>㎝</a:t>
                      </a:r>
                    </a:p>
                  </a:txBody>
                  <a:tcPr/>
                </a:tc>
                <a:tc>
                  <a:txBody>
                    <a:bodyPr/>
                    <a:lstStyle/>
                    <a:p>
                      <a:r>
                        <a:rPr lang="en-US" sz="2400" dirty="0"/>
                        <a:t>0xE3 0x8E 0x9D</a:t>
                      </a:r>
                      <a:endParaRPr lang="en-JP" sz="2400" dirty="0"/>
                    </a:p>
                  </a:txBody>
                  <a:tcPr/>
                </a:tc>
                <a:tc>
                  <a:txBody>
                    <a:bodyPr/>
                    <a:lstStyle/>
                    <a:p>
                      <a:r>
                        <a:rPr lang="en-JP" sz="2400" dirty="0"/>
                        <a:t>Squre cm</a:t>
                      </a:r>
                    </a:p>
                  </a:txBody>
                  <a:tcPr/>
                </a:tc>
                <a:extLst>
                  <a:ext uri="{0D108BD9-81ED-4DB2-BD59-A6C34878D82A}">
                    <a16:rowId xmlns:a16="http://schemas.microsoft.com/office/drawing/2014/main" val="329246599"/>
                  </a:ext>
                </a:extLst>
              </a:tr>
              <a:tr h="370840">
                <a:tc>
                  <a:txBody>
                    <a:bodyPr/>
                    <a:lstStyle/>
                    <a:p>
                      <a:r>
                        <a:rPr lang="en-JP" sz="2400" dirty="0"/>
                        <a:t>㌢</a:t>
                      </a:r>
                    </a:p>
                  </a:txBody>
                  <a:tcPr/>
                </a:tc>
                <a:tc>
                  <a:txBody>
                    <a:bodyPr/>
                    <a:lstStyle/>
                    <a:p>
                      <a:r>
                        <a:rPr lang="en-US" sz="2400" dirty="0"/>
                        <a:t>0xE3 0x8C 0xA2</a:t>
                      </a:r>
                      <a:endParaRPr lang="en-JP" sz="2400" dirty="0"/>
                    </a:p>
                  </a:txBody>
                  <a:tcPr/>
                </a:tc>
                <a:tc>
                  <a:txBody>
                    <a:bodyPr/>
                    <a:lstStyle/>
                    <a:p>
                      <a:r>
                        <a:rPr lang="en-JP" sz="2400" dirty="0"/>
                        <a:t>Squre Senti</a:t>
                      </a:r>
                    </a:p>
                  </a:txBody>
                  <a:tcPr/>
                </a:tc>
                <a:extLst>
                  <a:ext uri="{0D108BD9-81ED-4DB2-BD59-A6C34878D82A}">
                    <a16:rowId xmlns:a16="http://schemas.microsoft.com/office/drawing/2014/main" val="4011983959"/>
                  </a:ext>
                </a:extLst>
              </a:tr>
              <a:tr h="370840">
                <a:tc>
                  <a:txBody>
                    <a:bodyPr/>
                    <a:lstStyle/>
                    <a:p>
                      <a:r>
                        <a:rPr lang="ja-JP" altLang="en-US" sz="2400"/>
                        <a:t>糎</a:t>
                      </a:r>
                      <a:endParaRPr lang="en-JP" sz="2400" dirty="0"/>
                    </a:p>
                  </a:txBody>
                  <a:tcPr/>
                </a:tc>
                <a:tc>
                  <a:txBody>
                    <a:bodyPr/>
                    <a:lstStyle/>
                    <a:p>
                      <a:r>
                        <a:rPr lang="en-US" sz="2400" dirty="0"/>
                        <a:t>0xE7 0xB3 0x8E</a:t>
                      </a:r>
                      <a:endParaRPr lang="en-JP" sz="2400" dirty="0"/>
                    </a:p>
                  </a:txBody>
                  <a:tcPr/>
                </a:tc>
                <a:tc>
                  <a:txBody>
                    <a:bodyPr/>
                    <a:lstStyle/>
                    <a:p>
                      <a:r>
                        <a:rPr lang="en-JP" sz="2400" dirty="0"/>
                        <a:t>Centimetre (Japanese)</a:t>
                      </a:r>
                    </a:p>
                  </a:txBody>
                  <a:tcPr/>
                </a:tc>
                <a:extLst>
                  <a:ext uri="{0D108BD9-81ED-4DB2-BD59-A6C34878D82A}">
                    <a16:rowId xmlns:a16="http://schemas.microsoft.com/office/drawing/2014/main" val="202626459"/>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3426026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1199753508"/>
              </p:ext>
            </p:extLst>
          </p:nvPr>
        </p:nvGraphicFramePr>
        <p:xfrm>
          <a:off x="590550" y="1143000"/>
          <a:ext cx="11018838" cy="310896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kg</a:t>
                      </a:r>
                    </a:p>
                  </a:txBody>
                  <a:tcPr/>
                </a:tc>
                <a:tc>
                  <a:txBody>
                    <a:bodyPr/>
                    <a:lstStyle/>
                    <a:p>
                      <a:r>
                        <a:rPr lang="en-JP" sz="2400" dirty="0"/>
                        <a:t>0x6B 0x67</a:t>
                      </a:r>
                    </a:p>
                  </a:txBody>
                  <a:tcPr/>
                </a:tc>
                <a:tc>
                  <a:txBody>
                    <a:bodyPr/>
                    <a:lstStyle/>
                    <a:p>
                      <a:r>
                        <a:rPr lang="en-JP" sz="2400" dirty="0"/>
                        <a:t>Latin Small Letter k and g</a:t>
                      </a:r>
                    </a:p>
                  </a:txBody>
                  <a:tcPr/>
                </a:tc>
                <a:extLst>
                  <a:ext uri="{0D108BD9-81ED-4DB2-BD59-A6C34878D82A}">
                    <a16:rowId xmlns:a16="http://schemas.microsoft.com/office/drawing/2014/main" val="3542434204"/>
                  </a:ext>
                </a:extLst>
              </a:tr>
              <a:tr h="370840">
                <a:tc>
                  <a:txBody>
                    <a:bodyPr/>
                    <a:lstStyle/>
                    <a:p>
                      <a:r>
                        <a:rPr lang="en-JP" sz="2400" dirty="0"/>
                        <a:t>ｋｇ</a:t>
                      </a:r>
                    </a:p>
                  </a:txBody>
                  <a:tcPr/>
                </a:tc>
                <a:tc>
                  <a:txBody>
                    <a:bodyPr/>
                    <a:lstStyle/>
                    <a:p>
                      <a:r>
                        <a:rPr lang="en-US" sz="2400" dirty="0"/>
                        <a:t>0xEF 0xBD 0x8B</a:t>
                      </a:r>
                    </a:p>
                    <a:p>
                      <a:r>
                        <a:rPr lang="en-US" sz="2400" dirty="0"/>
                        <a:t>0xEF 0xBD 0x87</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Fullwidth Latin Small Letter k and g</a:t>
                      </a:r>
                    </a:p>
                  </a:txBody>
                  <a:tcPr/>
                </a:tc>
                <a:extLst>
                  <a:ext uri="{0D108BD9-81ED-4DB2-BD59-A6C34878D82A}">
                    <a16:rowId xmlns:a16="http://schemas.microsoft.com/office/drawing/2014/main" val="1318768844"/>
                  </a:ext>
                </a:extLst>
              </a:tr>
              <a:tr h="370840">
                <a:tc>
                  <a:txBody>
                    <a:bodyPr/>
                    <a:lstStyle/>
                    <a:p>
                      <a:r>
                        <a:rPr lang="en-JP" sz="2400" dirty="0"/>
                        <a:t>㎏</a:t>
                      </a:r>
                    </a:p>
                  </a:txBody>
                  <a:tcPr/>
                </a:tc>
                <a:tc>
                  <a:txBody>
                    <a:bodyPr/>
                    <a:lstStyle/>
                    <a:p>
                      <a:r>
                        <a:rPr lang="en-US" sz="2400" dirty="0"/>
                        <a:t>0xE3 0x8E 0x8F</a:t>
                      </a:r>
                      <a:endParaRPr lang="en-JP" sz="2400" dirty="0"/>
                    </a:p>
                  </a:txBody>
                  <a:tcPr/>
                </a:tc>
                <a:tc>
                  <a:txBody>
                    <a:bodyPr/>
                    <a:lstStyle/>
                    <a:p>
                      <a:r>
                        <a:rPr lang="en-JP" sz="2400" dirty="0"/>
                        <a:t>Squre kg</a:t>
                      </a:r>
                    </a:p>
                  </a:txBody>
                  <a:tcPr/>
                </a:tc>
                <a:extLst>
                  <a:ext uri="{0D108BD9-81ED-4DB2-BD59-A6C34878D82A}">
                    <a16:rowId xmlns:a16="http://schemas.microsoft.com/office/drawing/2014/main" val="2004027771"/>
                  </a:ext>
                </a:extLst>
              </a:tr>
              <a:tr h="370840">
                <a:tc>
                  <a:txBody>
                    <a:bodyPr/>
                    <a:lstStyle/>
                    <a:p>
                      <a:r>
                        <a:rPr lang="en-JP" sz="2400" dirty="0"/>
                        <a:t>㌕</a:t>
                      </a:r>
                    </a:p>
                  </a:txBody>
                  <a:tcPr/>
                </a:tc>
                <a:tc>
                  <a:txBody>
                    <a:bodyPr/>
                    <a:lstStyle/>
                    <a:p>
                      <a:r>
                        <a:rPr lang="en-US" sz="2400" dirty="0"/>
                        <a:t>0xE3 0x8C 0x95</a:t>
                      </a:r>
                      <a:endParaRPr lang="en-JP" sz="2400" dirty="0"/>
                    </a:p>
                  </a:txBody>
                  <a:tcPr/>
                </a:tc>
                <a:tc>
                  <a:txBody>
                    <a:bodyPr/>
                    <a:lstStyle/>
                    <a:p>
                      <a:r>
                        <a:rPr lang="en-JP" sz="2400" dirty="0"/>
                        <a:t>Squre Kiroguramu</a:t>
                      </a:r>
                    </a:p>
                  </a:txBody>
                  <a:tcPr/>
                </a:tc>
                <a:extLst>
                  <a:ext uri="{0D108BD9-81ED-4DB2-BD59-A6C34878D82A}">
                    <a16:rowId xmlns:a16="http://schemas.microsoft.com/office/drawing/2014/main" val="206027758"/>
                  </a:ext>
                </a:extLst>
              </a:tr>
              <a:tr h="370840">
                <a:tc>
                  <a:txBody>
                    <a:bodyPr/>
                    <a:lstStyle/>
                    <a:p>
                      <a:r>
                        <a:rPr lang="ja-JP" altLang="en-US" sz="2400"/>
                        <a:t>瓩</a:t>
                      </a:r>
                      <a:endParaRPr lang="en-JP" sz="2400" dirty="0"/>
                    </a:p>
                  </a:txBody>
                  <a:tcPr/>
                </a:tc>
                <a:tc>
                  <a:txBody>
                    <a:bodyPr/>
                    <a:lstStyle/>
                    <a:p>
                      <a:r>
                        <a:rPr lang="en-US" sz="2400" dirty="0"/>
                        <a:t>0xE7 0x93 0xA9</a:t>
                      </a:r>
                      <a:endParaRPr lang="en-JP" sz="2400" dirty="0"/>
                    </a:p>
                  </a:txBody>
                  <a:tcPr/>
                </a:tc>
                <a:tc>
                  <a:txBody>
                    <a:bodyPr/>
                    <a:lstStyle/>
                    <a:p>
                      <a:r>
                        <a:rPr lang="en-JP" sz="2400" dirty="0"/>
                        <a:t>Kilogram (Japanese)</a:t>
                      </a:r>
                    </a:p>
                  </a:txBody>
                  <a:tcPr/>
                </a:tc>
                <a:extLst>
                  <a:ext uri="{0D108BD9-81ED-4DB2-BD59-A6C34878D82A}">
                    <a16:rowId xmlns:a16="http://schemas.microsoft.com/office/drawing/2014/main" val="329246599"/>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
        <p:nvSpPr>
          <p:cNvPr id="2" name="TextBox 1">
            <a:extLst>
              <a:ext uri="{FF2B5EF4-FFF2-40B4-BE49-F238E27FC236}">
                <a16:creationId xmlns:a16="http://schemas.microsoft.com/office/drawing/2014/main" id="{D80068D7-E2D9-F218-2E4A-EAADADDEBAB4}"/>
              </a:ext>
            </a:extLst>
          </p:cNvPr>
          <p:cNvSpPr txBox="1"/>
          <p:nvPr/>
        </p:nvSpPr>
        <p:spPr>
          <a:xfrm>
            <a:off x="-810883" y="3881887"/>
            <a:ext cx="65" cy="369332"/>
          </a:xfrm>
          <a:prstGeom prst="rect">
            <a:avLst/>
          </a:prstGeom>
          <a:noFill/>
        </p:spPr>
        <p:txBody>
          <a:bodyPr wrap="none" lIns="0" tIns="0" rIns="0" bIns="0" rtlCol="0">
            <a:spAutoFit/>
          </a:bodyPr>
          <a:lstStyle/>
          <a:p>
            <a:pPr algn="l"/>
            <a:endParaRPr lang="en-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434114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550779930"/>
              </p:ext>
            </p:extLst>
          </p:nvPr>
        </p:nvGraphicFramePr>
        <p:xfrm>
          <a:off x="590550" y="1143000"/>
          <a:ext cx="11018838" cy="329184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(株)</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0x28</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0xE6 0xA0 0xAA</a:t>
                      </a:r>
                      <a:endParaRPr lang="en-JP" sz="24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0x29</a:t>
                      </a:r>
                    </a:p>
                  </a:txBody>
                  <a:tcPr/>
                </a:tc>
                <a:tc>
                  <a:txBody>
                    <a:bodyPr/>
                    <a:lstStyle/>
                    <a:p>
                      <a:r>
                        <a:rPr lang="en-JP" sz="2400" dirty="0"/>
                        <a:t>numerary adjunct for trees; root, in Parenthesisses</a:t>
                      </a:r>
                    </a:p>
                  </a:txBody>
                  <a:tcPr/>
                </a:tc>
                <a:extLst>
                  <a:ext uri="{0D108BD9-81ED-4DB2-BD59-A6C34878D82A}">
                    <a16:rowId xmlns:a16="http://schemas.microsoft.com/office/drawing/2014/main" val="3542434204"/>
                  </a:ext>
                </a:extLst>
              </a:tr>
              <a:tr h="370840">
                <a:tc>
                  <a:txBody>
                    <a:bodyPr/>
                    <a:lstStyle/>
                    <a:p>
                      <a:r>
                        <a:rPr lang="en-JP" sz="2400" dirty="0"/>
                        <a:t>（株）</a:t>
                      </a:r>
                    </a:p>
                  </a:txBody>
                  <a:tcPr/>
                </a:tc>
                <a:tc>
                  <a:txBody>
                    <a:bodyPr/>
                    <a:lstStyle/>
                    <a:p>
                      <a:r>
                        <a:rPr lang="en-US" sz="2400" dirty="0"/>
                        <a:t>0xEF 0xBC 0x88</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0xE6 0xA0 0xAA</a:t>
                      </a:r>
                    </a:p>
                    <a:p>
                      <a:r>
                        <a:rPr lang="en-US" sz="2400" dirty="0"/>
                        <a:t>0xEF 0xBC 0x89</a:t>
                      </a:r>
                      <a:endParaRPr lang="en-JP" sz="2400" dirty="0"/>
                    </a:p>
                  </a:txBody>
                  <a:tcPr/>
                </a:tc>
                <a:tc>
                  <a:txBody>
                    <a:bodyPr/>
                    <a:lstStyle/>
                    <a:p>
                      <a:r>
                        <a:rPr lang="en-JP" sz="2400" dirty="0"/>
                        <a:t>numerary adjunct for trees; root, in Fullwidth parenthesisses</a:t>
                      </a:r>
                    </a:p>
                  </a:txBody>
                  <a:tcPr/>
                </a:tc>
                <a:extLst>
                  <a:ext uri="{0D108BD9-81ED-4DB2-BD59-A6C34878D82A}">
                    <a16:rowId xmlns:a16="http://schemas.microsoft.com/office/drawing/2014/main" val="2904863447"/>
                  </a:ext>
                </a:extLst>
              </a:tr>
              <a:tr h="370840">
                <a:tc>
                  <a:txBody>
                    <a:bodyPr/>
                    <a:lstStyle/>
                    <a:p>
                      <a:r>
                        <a:rPr lang="en-JP" sz="2400" dirty="0"/>
                        <a:t>㈱</a:t>
                      </a:r>
                    </a:p>
                  </a:txBody>
                  <a:tcPr/>
                </a:tc>
                <a:tc>
                  <a:txBody>
                    <a:bodyPr/>
                    <a:lstStyle/>
                    <a:p>
                      <a:r>
                        <a:rPr lang="en-US" sz="2400" dirty="0"/>
                        <a:t>0xE3 0x88 0xB1</a:t>
                      </a:r>
                      <a:endParaRPr lang="en-JP" sz="2400" dirty="0"/>
                    </a:p>
                  </a:txBody>
                  <a:tcPr/>
                </a:tc>
                <a:tc>
                  <a:txBody>
                    <a:bodyPr/>
                    <a:lstStyle/>
                    <a:p>
                      <a:r>
                        <a:rPr lang="en-JP" sz="2400" dirty="0"/>
                        <a:t>Parenthesized Ideograph Stock</a:t>
                      </a:r>
                    </a:p>
                  </a:txBody>
                  <a:tcPr/>
                </a:tc>
                <a:extLst>
                  <a:ext uri="{0D108BD9-81ED-4DB2-BD59-A6C34878D82A}">
                    <a16:rowId xmlns:a16="http://schemas.microsoft.com/office/drawing/2014/main" val="2128275034"/>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34811225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2917159827"/>
              </p:ext>
            </p:extLst>
          </p:nvPr>
        </p:nvGraphicFramePr>
        <p:xfrm>
          <a:off x="590550" y="1143000"/>
          <a:ext cx="11018838" cy="356616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ja-JP" altLang="en-US" sz="2400"/>
                        <a:t>畑</a:t>
                      </a:r>
                      <a:endParaRPr lang="en-JP" sz="2400" dirty="0"/>
                    </a:p>
                  </a:txBody>
                  <a:tcPr/>
                </a:tc>
                <a:tc>
                  <a:txBody>
                    <a:bodyPr/>
                    <a:lstStyle/>
                    <a:p>
                      <a:r>
                        <a:rPr lang="en-US" sz="2400" dirty="0"/>
                        <a:t>0xE7 0x95 0x91</a:t>
                      </a:r>
                      <a:endParaRPr lang="en-JP" sz="2400" dirty="0"/>
                    </a:p>
                  </a:txBody>
                  <a:tcPr/>
                </a:tc>
                <a:tc>
                  <a:txBody>
                    <a:bodyPr/>
                    <a:lstStyle/>
                    <a:p>
                      <a:r>
                        <a:rPr lang="en-JP" sz="2400" dirty="0"/>
                        <a:t>dry (as opposed to rice) field; used in Japanese names</a:t>
                      </a:r>
                    </a:p>
                  </a:txBody>
                  <a:tcPr/>
                </a:tc>
                <a:extLst>
                  <a:ext uri="{0D108BD9-81ED-4DB2-BD59-A6C34878D82A}">
                    <a16:rowId xmlns:a16="http://schemas.microsoft.com/office/drawing/2014/main" val="2128275034"/>
                  </a:ext>
                </a:extLst>
              </a:tr>
              <a:tr h="370840">
                <a:tc>
                  <a:txBody>
                    <a:bodyPr/>
                    <a:lstStyle/>
                    <a:p>
                      <a:r>
                        <a:rPr lang="ja-JP" altLang="en-US" sz="2400"/>
                        <a:t>畠</a:t>
                      </a:r>
                      <a:endParaRPr lang="en-JP" sz="2400" dirty="0"/>
                    </a:p>
                  </a:txBody>
                  <a:tcPr/>
                </a:tc>
                <a:tc>
                  <a:txBody>
                    <a:bodyPr/>
                    <a:lstStyle/>
                    <a:p>
                      <a:r>
                        <a:rPr lang="en-US" sz="2400" dirty="0"/>
                        <a:t>0xE7 0x95 0xA0</a:t>
                      </a:r>
                      <a:endParaRPr lang="en-JP" sz="2400" dirty="0"/>
                    </a:p>
                  </a:txBody>
                  <a:tcPr/>
                </a:tc>
                <a:tc>
                  <a:txBody>
                    <a:bodyPr/>
                    <a:lstStyle/>
                    <a:p>
                      <a:r>
                        <a:rPr lang="en-JP" sz="2400" dirty="0"/>
                        <a:t>garden, field, farm, plantation</a:t>
                      </a:r>
                    </a:p>
                  </a:txBody>
                  <a:tcPr/>
                </a:tc>
                <a:extLst>
                  <a:ext uri="{0D108BD9-81ED-4DB2-BD59-A6C34878D82A}">
                    <a16:rowId xmlns:a16="http://schemas.microsoft.com/office/drawing/2014/main" val="1318768844"/>
                  </a:ext>
                </a:extLst>
              </a:tr>
              <a:tr h="370840">
                <a:tc>
                  <a:txBody>
                    <a:bodyPr/>
                    <a:lstStyle/>
                    <a:p>
                      <a:r>
                        <a:rPr lang="ja-JP" altLang="en-US" sz="2400"/>
                        <a:t>働</a:t>
                      </a:r>
                      <a:endParaRPr lang="en-JP" sz="2400" dirty="0"/>
                    </a:p>
                  </a:txBody>
                  <a:tcPr/>
                </a:tc>
                <a:tc>
                  <a:txBody>
                    <a:bodyPr/>
                    <a:lstStyle/>
                    <a:p>
                      <a:r>
                        <a:rPr lang="en-US" sz="2400" dirty="0"/>
                        <a:t>0xE5 0x83 0x8D</a:t>
                      </a:r>
                      <a:endParaRPr lang="en-JP" sz="2400" dirty="0"/>
                    </a:p>
                  </a:txBody>
                  <a:tcPr/>
                </a:tc>
                <a:tc>
                  <a:txBody>
                    <a:bodyPr/>
                    <a:lstStyle/>
                    <a:p>
                      <a:r>
                        <a:rPr lang="en-JP" sz="2400" dirty="0"/>
                        <a:t>labor; work</a:t>
                      </a:r>
                    </a:p>
                  </a:txBody>
                  <a:tcPr/>
                </a:tc>
                <a:extLst>
                  <a:ext uri="{0D108BD9-81ED-4DB2-BD59-A6C34878D82A}">
                    <a16:rowId xmlns:a16="http://schemas.microsoft.com/office/drawing/2014/main" val="2004027771"/>
                  </a:ext>
                </a:extLst>
              </a:tr>
              <a:tr h="370840">
                <a:tc>
                  <a:txBody>
                    <a:bodyPr/>
                    <a:lstStyle/>
                    <a:p>
                      <a:r>
                        <a:rPr lang="ja-JP" altLang="en-US" sz="2400"/>
                        <a:t>匂</a:t>
                      </a:r>
                      <a:endParaRPr lang="en-JP" sz="2400" dirty="0"/>
                    </a:p>
                  </a:txBody>
                  <a:tcPr/>
                </a:tc>
                <a:tc>
                  <a:txBody>
                    <a:bodyPr/>
                    <a:lstStyle/>
                    <a:p>
                      <a:r>
                        <a:rPr lang="en-US" sz="2400" dirty="0"/>
                        <a:t>0xE5 0x8C 0x82</a:t>
                      </a:r>
                      <a:endParaRPr lang="en-JP" sz="2400" dirty="0"/>
                    </a:p>
                  </a:txBody>
                  <a:tcPr/>
                </a:tc>
                <a:tc>
                  <a:txBody>
                    <a:bodyPr/>
                    <a:lstStyle/>
                    <a:p>
                      <a:r>
                        <a:rPr lang="en-JP" sz="2400" dirty="0"/>
                        <a:t>fragrance, smell</a:t>
                      </a:r>
                    </a:p>
                  </a:txBody>
                  <a:tcPr/>
                </a:tc>
                <a:extLst>
                  <a:ext uri="{0D108BD9-81ED-4DB2-BD59-A6C34878D82A}">
                    <a16:rowId xmlns:a16="http://schemas.microsoft.com/office/drawing/2014/main" val="206027758"/>
                  </a:ext>
                </a:extLst>
              </a:tr>
              <a:tr h="370840">
                <a:tc>
                  <a:txBody>
                    <a:bodyPr/>
                    <a:lstStyle/>
                    <a:p>
                      <a:r>
                        <a:rPr lang="en-JP" sz="2400" dirty="0"/>
                        <a:t>♡</a:t>
                      </a:r>
                    </a:p>
                  </a:txBody>
                  <a:tcPr/>
                </a:tc>
                <a:tc>
                  <a:txBody>
                    <a:bodyPr/>
                    <a:lstStyle/>
                    <a:p>
                      <a:r>
                        <a:rPr lang="en-US" sz="2400" dirty="0"/>
                        <a:t>0xE2 0x99 0xA1</a:t>
                      </a:r>
                      <a:endParaRPr lang="en-JP" sz="2400" dirty="0"/>
                    </a:p>
                  </a:txBody>
                  <a:tcPr/>
                </a:tc>
                <a:tc>
                  <a:txBody>
                    <a:bodyPr/>
                    <a:lstStyle/>
                    <a:p>
                      <a:r>
                        <a:rPr lang="en-JP" sz="2400" dirty="0"/>
                        <a:t>White Heart Suit</a:t>
                      </a:r>
                    </a:p>
                  </a:txBody>
                  <a:tcPr/>
                </a:tc>
                <a:extLst>
                  <a:ext uri="{0D108BD9-81ED-4DB2-BD59-A6C34878D82A}">
                    <a16:rowId xmlns:a16="http://schemas.microsoft.com/office/drawing/2014/main" val="329246599"/>
                  </a:ext>
                </a:extLst>
              </a:tr>
              <a:tr h="370840">
                <a:tc>
                  <a:txBody>
                    <a:bodyPr/>
                    <a:lstStyle/>
                    <a:p>
                      <a:r>
                        <a:rPr lang="en-JP" sz="2400" dirty="0"/>
                        <a:t>💓</a:t>
                      </a:r>
                    </a:p>
                  </a:txBody>
                  <a:tcPr/>
                </a:tc>
                <a:tc>
                  <a:txBody>
                    <a:bodyPr/>
                    <a:lstStyle/>
                    <a:p>
                      <a:r>
                        <a:rPr lang="en-JP" sz="2400" dirty="0"/>
                        <a:t>N/A</a:t>
                      </a:r>
                    </a:p>
                  </a:txBody>
                  <a:tcPr/>
                </a:tc>
                <a:tc>
                  <a:txBody>
                    <a:bodyPr/>
                    <a:lstStyle/>
                    <a:p>
                      <a:endParaRPr lang="en-JP" sz="2400" dirty="0"/>
                    </a:p>
                  </a:txBody>
                  <a:tcPr/>
                </a:tc>
                <a:extLst>
                  <a:ext uri="{0D108BD9-81ED-4DB2-BD59-A6C34878D82A}">
                    <a16:rowId xmlns:a16="http://schemas.microsoft.com/office/drawing/2014/main" val="4011983959"/>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9502331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1949988893"/>
              </p:ext>
            </p:extLst>
          </p:nvPr>
        </p:nvGraphicFramePr>
        <p:xfrm>
          <a:off x="590550" y="1143000"/>
          <a:ext cx="11018838" cy="45720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a:t>
                      </a:r>
                    </a:p>
                  </a:txBody>
                  <a:tcPr/>
                </a:tc>
                <a:tc>
                  <a:txBody>
                    <a:bodyPr/>
                    <a:lstStyle/>
                    <a:p>
                      <a:r>
                        <a:rPr lang="en-JP" sz="2400" dirty="0"/>
                        <a:t>0x21</a:t>
                      </a:r>
                    </a:p>
                  </a:txBody>
                  <a:tcPr/>
                </a:tc>
                <a:tc>
                  <a:txBody>
                    <a:bodyPr/>
                    <a:lstStyle/>
                    <a:p>
                      <a:r>
                        <a:rPr lang="en-JP" sz="2400" dirty="0"/>
                        <a:t>Exclamation Mark</a:t>
                      </a:r>
                    </a:p>
                  </a:txBody>
                  <a:tcPr/>
                </a:tc>
                <a:extLst>
                  <a:ext uri="{0D108BD9-81ED-4DB2-BD59-A6C34878D82A}">
                    <a16:rowId xmlns:a16="http://schemas.microsoft.com/office/drawing/2014/main" val="3542434204"/>
                  </a:ext>
                </a:extLst>
              </a:tr>
              <a:tr h="370840">
                <a:tc>
                  <a:txBody>
                    <a:bodyPr/>
                    <a:lstStyle/>
                    <a:p>
                      <a:r>
                        <a:rPr lang="en-JP" sz="2400" dirty="0"/>
                        <a:t>！</a:t>
                      </a:r>
                    </a:p>
                  </a:txBody>
                  <a:tcPr/>
                </a:tc>
                <a:tc>
                  <a:txBody>
                    <a:bodyPr/>
                    <a:lstStyle/>
                    <a:p>
                      <a:r>
                        <a:rPr lang="en-US" sz="2400" dirty="0"/>
                        <a:t>0xEF 0xBC 0x81</a:t>
                      </a:r>
                      <a:endParaRPr lang="en-JP" sz="2400" dirty="0"/>
                    </a:p>
                  </a:txBody>
                  <a:tcPr/>
                </a:tc>
                <a:tc>
                  <a:txBody>
                    <a:bodyPr/>
                    <a:lstStyle/>
                    <a:p>
                      <a:r>
                        <a:rPr lang="en-JP" sz="2400" dirty="0"/>
                        <a:t>Fullwidth Exclamation Mark</a:t>
                      </a:r>
                    </a:p>
                  </a:txBody>
                  <a:tcPr/>
                </a:tc>
                <a:extLst>
                  <a:ext uri="{0D108BD9-81ED-4DB2-BD59-A6C34878D82A}">
                    <a16:rowId xmlns:a16="http://schemas.microsoft.com/office/drawing/2014/main" val="1318768844"/>
                  </a:ext>
                </a:extLst>
              </a:tr>
              <a:tr h="370840">
                <a:tc>
                  <a:txBody>
                    <a:bodyPr/>
                    <a:lstStyle/>
                    <a:p>
                      <a:r>
                        <a:rPr lang="en-JP" sz="2400" dirty="0"/>
                        <a:t>@</a:t>
                      </a:r>
                    </a:p>
                  </a:txBody>
                  <a:tcPr/>
                </a:tc>
                <a:tc>
                  <a:txBody>
                    <a:bodyPr/>
                    <a:lstStyle/>
                    <a:p>
                      <a:r>
                        <a:rPr lang="en-JP" sz="2400" dirty="0"/>
                        <a:t>0x40</a:t>
                      </a:r>
                    </a:p>
                  </a:txBody>
                  <a:tcPr/>
                </a:tc>
                <a:tc>
                  <a:txBody>
                    <a:bodyPr/>
                    <a:lstStyle/>
                    <a:p>
                      <a:r>
                        <a:rPr lang="en-JP" sz="2400" dirty="0"/>
                        <a:t>Commercial At</a:t>
                      </a:r>
                    </a:p>
                  </a:txBody>
                  <a:tcPr/>
                </a:tc>
                <a:extLst>
                  <a:ext uri="{0D108BD9-81ED-4DB2-BD59-A6C34878D82A}">
                    <a16:rowId xmlns:a16="http://schemas.microsoft.com/office/drawing/2014/main" val="2004027771"/>
                  </a:ext>
                </a:extLst>
              </a:tr>
              <a:tr h="370840">
                <a:tc>
                  <a:txBody>
                    <a:bodyPr/>
                    <a:lstStyle/>
                    <a:p>
                      <a:r>
                        <a:rPr lang="en-JP" sz="2400" dirty="0"/>
                        <a:t>＠</a:t>
                      </a:r>
                    </a:p>
                  </a:txBody>
                  <a:tcPr/>
                </a:tc>
                <a:tc>
                  <a:txBody>
                    <a:bodyPr/>
                    <a:lstStyle/>
                    <a:p>
                      <a:r>
                        <a:rPr lang="en-US" sz="2400" dirty="0"/>
                        <a:t>0xEF 0xBC 0xA0</a:t>
                      </a:r>
                      <a:endParaRPr lang="en-JP" sz="2400" dirty="0"/>
                    </a:p>
                  </a:txBody>
                  <a:tcPr/>
                </a:tc>
                <a:tc>
                  <a:txBody>
                    <a:bodyPr/>
                    <a:lstStyle/>
                    <a:p>
                      <a:r>
                        <a:rPr lang="en-JP" sz="2400" dirty="0"/>
                        <a:t>Fullwidth Commercial At</a:t>
                      </a:r>
                    </a:p>
                  </a:txBody>
                  <a:tcPr/>
                </a:tc>
                <a:extLst>
                  <a:ext uri="{0D108BD9-81ED-4DB2-BD59-A6C34878D82A}">
                    <a16:rowId xmlns:a16="http://schemas.microsoft.com/office/drawing/2014/main" val="206027758"/>
                  </a:ext>
                </a:extLst>
              </a:tr>
              <a:tr h="370840">
                <a:tc>
                  <a:txBody>
                    <a:bodyPr/>
                    <a:lstStyle/>
                    <a:p>
                      <a:r>
                        <a:rPr lang="en-JP" sz="2400" dirty="0"/>
                        <a:t>#</a:t>
                      </a:r>
                    </a:p>
                  </a:txBody>
                  <a:tcPr/>
                </a:tc>
                <a:tc>
                  <a:txBody>
                    <a:bodyPr/>
                    <a:lstStyle/>
                    <a:p>
                      <a:r>
                        <a:rPr lang="en-JP" sz="2400" dirty="0"/>
                        <a:t>0x23</a:t>
                      </a:r>
                    </a:p>
                  </a:txBody>
                  <a:tcPr/>
                </a:tc>
                <a:tc>
                  <a:txBody>
                    <a:bodyPr/>
                    <a:lstStyle/>
                    <a:p>
                      <a:r>
                        <a:rPr lang="en-JP" sz="2400" dirty="0"/>
                        <a:t>Number Sign</a:t>
                      </a:r>
                    </a:p>
                  </a:txBody>
                  <a:tcPr/>
                </a:tc>
                <a:extLst>
                  <a:ext uri="{0D108BD9-81ED-4DB2-BD59-A6C34878D82A}">
                    <a16:rowId xmlns:a16="http://schemas.microsoft.com/office/drawing/2014/main" val="329246599"/>
                  </a:ext>
                </a:extLst>
              </a:tr>
              <a:tr h="370840">
                <a:tc>
                  <a:txBody>
                    <a:bodyPr/>
                    <a:lstStyle/>
                    <a:p>
                      <a:r>
                        <a:rPr lang="en-JP" sz="2400" dirty="0"/>
                        <a:t>＃</a:t>
                      </a:r>
                    </a:p>
                  </a:txBody>
                  <a:tcPr/>
                </a:tc>
                <a:tc>
                  <a:txBody>
                    <a:bodyPr/>
                    <a:lstStyle/>
                    <a:p>
                      <a:r>
                        <a:rPr lang="en-US" sz="2400" dirty="0"/>
                        <a:t>0xEF 0xBC 0x83</a:t>
                      </a:r>
                      <a:endParaRPr lang="en-JP" sz="2400" dirty="0"/>
                    </a:p>
                  </a:txBody>
                  <a:tcPr/>
                </a:tc>
                <a:tc>
                  <a:txBody>
                    <a:bodyPr/>
                    <a:lstStyle/>
                    <a:p>
                      <a:r>
                        <a:rPr lang="en-JP" sz="2400" dirty="0"/>
                        <a:t>Fullwidth Number Sign</a:t>
                      </a:r>
                    </a:p>
                  </a:txBody>
                  <a:tcPr/>
                </a:tc>
                <a:extLst>
                  <a:ext uri="{0D108BD9-81ED-4DB2-BD59-A6C34878D82A}">
                    <a16:rowId xmlns:a16="http://schemas.microsoft.com/office/drawing/2014/main" val="4011983959"/>
                  </a:ext>
                </a:extLst>
              </a:tr>
              <a:tr h="370840">
                <a:tc>
                  <a:txBody>
                    <a:bodyPr/>
                    <a:lstStyle/>
                    <a:p>
                      <a:r>
                        <a:rPr lang="en-JP" sz="2400" dirty="0"/>
                        <a:t>$</a:t>
                      </a:r>
                    </a:p>
                  </a:txBody>
                  <a:tcPr/>
                </a:tc>
                <a:tc>
                  <a:txBody>
                    <a:bodyPr/>
                    <a:lstStyle/>
                    <a:p>
                      <a:r>
                        <a:rPr lang="en-JP" sz="2400" dirty="0"/>
                        <a:t>0x24</a:t>
                      </a:r>
                    </a:p>
                  </a:txBody>
                  <a:tcPr/>
                </a:tc>
                <a:tc>
                  <a:txBody>
                    <a:bodyPr/>
                    <a:lstStyle/>
                    <a:p>
                      <a:r>
                        <a:rPr lang="en-JP" sz="2400" dirty="0"/>
                        <a:t>Doller Sign</a:t>
                      </a:r>
                    </a:p>
                  </a:txBody>
                  <a:tcPr/>
                </a:tc>
                <a:extLst>
                  <a:ext uri="{0D108BD9-81ED-4DB2-BD59-A6C34878D82A}">
                    <a16:rowId xmlns:a16="http://schemas.microsoft.com/office/drawing/2014/main" val="202626459"/>
                  </a:ext>
                </a:extLst>
              </a:tr>
              <a:tr h="370840">
                <a:tc>
                  <a:txBody>
                    <a:bodyPr/>
                    <a:lstStyle/>
                    <a:p>
                      <a:r>
                        <a:rPr lang="en-JP" sz="2400" dirty="0"/>
                        <a:t>＄</a:t>
                      </a:r>
                    </a:p>
                  </a:txBody>
                  <a:tcPr/>
                </a:tc>
                <a:tc>
                  <a:txBody>
                    <a:bodyPr/>
                    <a:lstStyle/>
                    <a:p>
                      <a:r>
                        <a:rPr lang="en-US" sz="2400" dirty="0"/>
                        <a:t>0xEF 0xBC 0x84</a:t>
                      </a:r>
                      <a:endParaRPr lang="en-JP" sz="2400" dirty="0"/>
                    </a:p>
                  </a:txBody>
                  <a:tcPr/>
                </a:tc>
                <a:tc>
                  <a:txBody>
                    <a:bodyPr/>
                    <a:lstStyle/>
                    <a:p>
                      <a:r>
                        <a:rPr lang="en-JP" sz="2400" dirty="0"/>
                        <a:t>Fullwidth Doller Sign</a:t>
                      </a:r>
                    </a:p>
                  </a:txBody>
                  <a:tcPr/>
                </a:tc>
                <a:extLst>
                  <a:ext uri="{0D108BD9-81ED-4DB2-BD59-A6C34878D82A}">
                    <a16:rowId xmlns:a16="http://schemas.microsoft.com/office/drawing/2014/main" val="3453200982"/>
                  </a:ext>
                </a:extLst>
              </a:tr>
              <a:tr h="370840">
                <a:tc>
                  <a:txBody>
                    <a:bodyPr/>
                    <a:lstStyle/>
                    <a:p>
                      <a:r>
                        <a:rPr lang="en-JP" sz="2400" dirty="0"/>
                        <a:t>?</a:t>
                      </a:r>
                    </a:p>
                  </a:txBody>
                  <a:tcPr/>
                </a:tc>
                <a:tc>
                  <a:txBody>
                    <a:bodyPr/>
                    <a:lstStyle/>
                    <a:p>
                      <a:r>
                        <a:rPr lang="en-JP" sz="2400" dirty="0"/>
                        <a:t>0x3F</a:t>
                      </a:r>
                    </a:p>
                  </a:txBody>
                  <a:tcPr/>
                </a:tc>
                <a:tc>
                  <a:txBody>
                    <a:bodyPr/>
                    <a:lstStyle/>
                    <a:p>
                      <a:r>
                        <a:rPr lang="en-JP" sz="2400" dirty="0"/>
                        <a:t>Question Mark</a:t>
                      </a:r>
                    </a:p>
                  </a:txBody>
                  <a:tcPr/>
                </a:tc>
                <a:extLst>
                  <a:ext uri="{0D108BD9-81ED-4DB2-BD59-A6C34878D82A}">
                    <a16:rowId xmlns:a16="http://schemas.microsoft.com/office/drawing/2014/main" val="2262072582"/>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4207579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2337651348"/>
              </p:ext>
            </p:extLst>
          </p:nvPr>
        </p:nvGraphicFramePr>
        <p:xfrm>
          <a:off x="590550" y="1143000"/>
          <a:ext cx="11018838" cy="45720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a:t>？</a:t>
                      </a:r>
                      <a:endParaRPr lang="en-JP" sz="2400" dirty="0"/>
                    </a:p>
                  </a:txBody>
                  <a:tcPr/>
                </a:tc>
                <a:tc>
                  <a:txBody>
                    <a:bodyPr/>
                    <a:lstStyle/>
                    <a:p>
                      <a:r>
                        <a:rPr lang="en-US" sz="2400"/>
                        <a:t>0xEF 0xBC 0x9F</a:t>
                      </a:r>
                      <a:endParaRPr lang="en-JP" sz="2400" dirty="0"/>
                    </a:p>
                  </a:txBody>
                  <a:tcPr/>
                </a:tc>
                <a:tc>
                  <a:txBody>
                    <a:bodyPr/>
                    <a:lstStyle/>
                    <a:p>
                      <a:r>
                        <a:rPr lang="en-JP" sz="2400" dirty="0"/>
                        <a:t>Fullwidth Question Mark</a:t>
                      </a:r>
                    </a:p>
                  </a:txBody>
                  <a:tcPr/>
                </a:tc>
                <a:extLst>
                  <a:ext uri="{0D108BD9-81ED-4DB2-BD59-A6C34878D82A}">
                    <a16:rowId xmlns:a16="http://schemas.microsoft.com/office/drawing/2014/main" val="3542434204"/>
                  </a:ext>
                </a:extLst>
              </a:tr>
              <a:tr h="370840">
                <a:tc>
                  <a:txBody>
                    <a:bodyPr/>
                    <a:lstStyle/>
                    <a:p>
                      <a:r>
                        <a:rPr lang="en-JP" sz="2400" dirty="0"/>
                        <a:t>,</a:t>
                      </a:r>
                    </a:p>
                  </a:txBody>
                  <a:tcPr/>
                </a:tc>
                <a:tc>
                  <a:txBody>
                    <a:bodyPr/>
                    <a:lstStyle/>
                    <a:p>
                      <a:r>
                        <a:rPr lang="en-JP" sz="2400" dirty="0"/>
                        <a:t>0x2C</a:t>
                      </a:r>
                    </a:p>
                  </a:txBody>
                  <a:tcPr/>
                </a:tc>
                <a:tc>
                  <a:txBody>
                    <a:bodyPr/>
                    <a:lstStyle/>
                    <a:p>
                      <a:r>
                        <a:rPr lang="en-JP" sz="2400" dirty="0"/>
                        <a:t>Comma</a:t>
                      </a:r>
                    </a:p>
                  </a:txBody>
                  <a:tcPr/>
                </a:tc>
                <a:extLst>
                  <a:ext uri="{0D108BD9-81ED-4DB2-BD59-A6C34878D82A}">
                    <a16:rowId xmlns:a16="http://schemas.microsoft.com/office/drawing/2014/main" val="1318768844"/>
                  </a:ext>
                </a:extLst>
              </a:tr>
              <a:tr h="370840">
                <a:tc>
                  <a:txBody>
                    <a:bodyPr/>
                    <a:lstStyle/>
                    <a:p>
                      <a:r>
                        <a:rPr lang="en-JP" sz="2400" dirty="0"/>
                        <a:t>，</a:t>
                      </a:r>
                    </a:p>
                  </a:txBody>
                  <a:tcPr/>
                </a:tc>
                <a:tc>
                  <a:txBody>
                    <a:bodyPr/>
                    <a:lstStyle/>
                    <a:p>
                      <a:r>
                        <a:rPr lang="en-US" sz="2400" dirty="0"/>
                        <a:t>0xEF 0xBC 0x8C</a:t>
                      </a:r>
                      <a:endParaRPr lang="en-JP" sz="2400" dirty="0"/>
                    </a:p>
                  </a:txBody>
                  <a:tcPr/>
                </a:tc>
                <a:tc>
                  <a:txBody>
                    <a:bodyPr/>
                    <a:lstStyle/>
                    <a:p>
                      <a:r>
                        <a:rPr lang="en-JP" sz="2400" dirty="0"/>
                        <a:t>Fullwidth Comma</a:t>
                      </a:r>
                    </a:p>
                  </a:txBody>
                  <a:tcPr/>
                </a:tc>
                <a:extLst>
                  <a:ext uri="{0D108BD9-81ED-4DB2-BD59-A6C34878D82A}">
                    <a16:rowId xmlns:a16="http://schemas.microsoft.com/office/drawing/2014/main" val="2004027771"/>
                  </a:ext>
                </a:extLst>
              </a:tr>
              <a:tr h="370840">
                <a:tc>
                  <a:txBody>
                    <a:bodyPr/>
                    <a:lstStyle/>
                    <a:p>
                      <a:r>
                        <a:rPr lang="en-JP" sz="2400" dirty="0"/>
                        <a:t>.</a:t>
                      </a:r>
                    </a:p>
                  </a:txBody>
                  <a:tcPr/>
                </a:tc>
                <a:tc>
                  <a:txBody>
                    <a:bodyPr/>
                    <a:lstStyle/>
                    <a:p>
                      <a:r>
                        <a:rPr lang="en-JP" sz="2400" dirty="0"/>
                        <a:t>0x2E</a:t>
                      </a:r>
                    </a:p>
                  </a:txBody>
                  <a:tcPr/>
                </a:tc>
                <a:tc>
                  <a:txBody>
                    <a:bodyPr/>
                    <a:lstStyle/>
                    <a:p>
                      <a:r>
                        <a:rPr lang="en-JP" sz="2400" dirty="0"/>
                        <a:t>Full Stop</a:t>
                      </a:r>
                    </a:p>
                  </a:txBody>
                  <a:tcPr/>
                </a:tc>
                <a:extLst>
                  <a:ext uri="{0D108BD9-81ED-4DB2-BD59-A6C34878D82A}">
                    <a16:rowId xmlns:a16="http://schemas.microsoft.com/office/drawing/2014/main" val="206027758"/>
                  </a:ext>
                </a:extLst>
              </a:tr>
              <a:tr h="370840">
                <a:tc>
                  <a:txBody>
                    <a:bodyPr/>
                    <a:lstStyle/>
                    <a:p>
                      <a:r>
                        <a:rPr lang="en-JP" sz="2400" dirty="0"/>
                        <a:t>．</a:t>
                      </a:r>
                    </a:p>
                  </a:txBody>
                  <a:tcPr/>
                </a:tc>
                <a:tc>
                  <a:txBody>
                    <a:bodyPr/>
                    <a:lstStyle/>
                    <a:p>
                      <a:r>
                        <a:rPr lang="en-US" sz="2400" dirty="0"/>
                        <a:t>0xEF 0xBC 0x8E</a:t>
                      </a:r>
                      <a:endParaRPr lang="en-JP" sz="2400" dirty="0"/>
                    </a:p>
                  </a:txBody>
                  <a:tcPr/>
                </a:tc>
                <a:tc>
                  <a:txBody>
                    <a:bodyPr/>
                    <a:lstStyle/>
                    <a:p>
                      <a:r>
                        <a:rPr lang="en-JP" sz="2400" dirty="0"/>
                        <a:t>Fullwidth Full Stop</a:t>
                      </a:r>
                    </a:p>
                  </a:txBody>
                  <a:tcPr/>
                </a:tc>
                <a:extLst>
                  <a:ext uri="{0D108BD9-81ED-4DB2-BD59-A6C34878D82A}">
                    <a16:rowId xmlns:a16="http://schemas.microsoft.com/office/drawing/2014/main" val="329246599"/>
                  </a:ext>
                </a:extLst>
              </a:tr>
              <a:tr h="370840">
                <a:tc>
                  <a:txBody>
                    <a:bodyPr/>
                    <a:lstStyle/>
                    <a:p>
                      <a:r>
                        <a:rPr lang="en-JP" sz="2400" dirty="0"/>
                        <a:t>、</a:t>
                      </a:r>
                    </a:p>
                  </a:txBody>
                  <a:tcPr/>
                </a:tc>
                <a:tc>
                  <a:txBody>
                    <a:bodyPr/>
                    <a:lstStyle/>
                    <a:p>
                      <a:r>
                        <a:rPr lang="en-US" sz="2400" dirty="0"/>
                        <a:t>0xE3 0x80 0x81</a:t>
                      </a:r>
                      <a:endParaRPr lang="en-JP" sz="2400" dirty="0"/>
                    </a:p>
                  </a:txBody>
                  <a:tcPr/>
                </a:tc>
                <a:tc>
                  <a:txBody>
                    <a:bodyPr/>
                    <a:lstStyle/>
                    <a:p>
                      <a:r>
                        <a:rPr lang="en-JP" sz="2400" dirty="0"/>
                        <a:t>Ideographic Comma</a:t>
                      </a:r>
                    </a:p>
                  </a:txBody>
                  <a:tcPr/>
                </a:tc>
                <a:extLst>
                  <a:ext uri="{0D108BD9-81ED-4DB2-BD59-A6C34878D82A}">
                    <a16:rowId xmlns:a16="http://schemas.microsoft.com/office/drawing/2014/main" val="4011983959"/>
                  </a:ext>
                </a:extLst>
              </a:tr>
              <a:tr h="370840">
                <a:tc>
                  <a:txBody>
                    <a:bodyPr/>
                    <a:lstStyle/>
                    <a:p>
                      <a:r>
                        <a:rPr lang="en-JP" sz="2400" dirty="0"/>
                        <a:t>。</a:t>
                      </a:r>
                    </a:p>
                  </a:txBody>
                  <a:tcPr/>
                </a:tc>
                <a:tc>
                  <a:txBody>
                    <a:bodyPr/>
                    <a:lstStyle/>
                    <a:p>
                      <a:r>
                        <a:rPr lang="en-US" sz="2400" dirty="0"/>
                        <a:t>0xE3 0x80 0x82</a:t>
                      </a:r>
                      <a:endParaRPr lang="en-JP" sz="2400" dirty="0"/>
                    </a:p>
                  </a:txBody>
                  <a:tcPr/>
                </a:tc>
                <a:tc>
                  <a:txBody>
                    <a:bodyPr/>
                    <a:lstStyle/>
                    <a:p>
                      <a:r>
                        <a:rPr lang="en-JP" sz="2400" dirty="0"/>
                        <a:t>Ideographic Full Stop</a:t>
                      </a:r>
                    </a:p>
                  </a:txBody>
                  <a:tcPr/>
                </a:tc>
                <a:extLst>
                  <a:ext uri="{0D108BD9-81ED-4DB2-BD59-A6C34878D82A}">
                    <a16:rowId xmlns:a16="http://schemas.microsoft.com/office/drawing/2014/main" val="202626459"/>
                  </a:ext>
                </a:extLst>
              </a:tr>
              <a:tr h="370840">
                <a:tc>
                  <a:txBody>
                    <a:bodyPr/>
                    <a:lstStyle/>
                    <a:p>
                      <a:r>
                        <a:rPr lang="en-JP" sz="2400" dirty="0"/>
                        <a:t>､</a:t>
                      </a:r>
                    </a:p>
                  </a:txBody>
                  <a:tcPr/>
                </a:tc>
                <a:tc>
                  <a:txBody>
                    <a:bodyPr/>
                    <a:lstStyle/>
                    <a:p>
                      <a:r>
                        <a:rPr lang="en-US" sz="2400" dirty="0"/>
                        <a:t>0xEF 0xBD 0xA4</a:t>
                      </a:r>
                      <a:endParaRPr lang="en-JP" sz="2400" dirty="0"/>
                    </a:p>
                  </a:txBody>
                  <a:tcPr/>
                </a:tc>
                <a:tc>
                  <a:txBody>
                    <a:bodyPr/>
                    <a:lstStyle/>
                    <a:p>
                      <a:r>
                        <a:rPr lang="en-JP" sz="2400" dirty="0"/>
                        <a:t>Halfwidth Ideographic Comma</a:t>
                      </a:r>
                    </a:p>
                  </a:txBody>
                  <a:tcPr/>
                </a:tc>
                <a:extLst>
                  <a:ext uri="{0D108BD9-81ED-4DB2-BD59-A6C34878D82A}">
                    <a16:rowId xmlns:a16="http://schemas.microsoft.com/office/drawing/2014/main" val="3453200982"/>
                  </a:ext>
                </a:extLst>
              </a:tr>
              <a:tr h="370840">
                <a:tc>
                  <a:txBody>
                    <a:bodyPr/>
                    <a:lstStyle/>
                    <a:p>
                      <a:r>
                        <a:rPr lang="en-JP" sz="2400" dirty="0"/>
                        <a:t>｡</a:t>
                      </a:r>
                    </a:p>
                  </a:txBody>
                  <a:tcPr/>
                </a:tc>
                <a:tc>
                  <a:txBody>
                    <a:bodyPr/>
                    <a:lstStyle/>
                    <a:p>
                      <a:r>
                        <a:rPr lang="en-US" sz="2400" dirty="0"/>
                        <a:t>0xEF 0xBD 0xA1</a:t>
                      </a:r>
                      <a:endParaRPr lang="en-JP" sz="2400" dirty="0"/>
                    </a:p>
                  </a:txBody>
                  <a:tcPr/>
                </a:tc>
                <a:tc>
                  <a:txBody>
                    <a:bodyPr/>
                    <a:lstStyle/>
                    <a:p>
                      <a:r>
                        <a:rPr lang="en-JP" sz="2400" dirty="0"/>
                        <a:t>Halfwidth Ideographic Full Stop</a:t>
                      </a:r>
                    </a:p>
                  </a:txBody>
                  <a:tcPr/>
                </a:tc>
                <a:extLst>
                  <a:ext uri="{0D108BD9-81ED-4DB2-BD59-A6C34878D82A}">
                    <a16:rowId xmlns:a16="http://schemas.microsoft.com/office/drawing/2014/main" val="2262072582"/>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4572148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a:xfrm>
            <a:off x="588263" y="457200"/>
            <a:ext cx="11018520" cy="553998"/>
          </a:xfrm>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230779761"/>
              </p:ext>
            </p:extLst>
          </p:nvPr>
        </p:nvGraphicFramePr>
        <p:xfrm>
          <a:off x="590550" y="1143000"/>
          <a:ext cx="11018838" cy="41148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ja-JP" altLang="en-US" sz="2400"/>
                        <a:t>高</a:t>
                      </a:r>
                      <a:endParaRPr lang="en-JP" sz="2400" dirty="0"/>
                    </a:p>
                  </a:txBody>
                  <a:tcPr/>
                </a:tc>
                <a:tc>
                  <a:txBody>
                    <a:bodyPr/>
                    <a:lstStyle/>
                    <a:p>
                      <a:r>
                        <a:rPr lang="en-US" sz="2400" dirty="0"/>
                        <a:t>0xE9 0xAB 0x98</a:t>
                      </a:r>
                      <a:endParaRPr lang="en-JP" sz="2400" dirty="0"/>
                    </a:p>
                  </a:txBody>
                  <a:tcPr/>
                </a:tc>
                <a:tc>
                  <a:txBody>
                    <a:bodyPr/>
                    <a:lstStyle/>
                    <a:p>
                      <a:r>
                        <a:rPr lang="en-JP" sz="2400" dirty="0"/>
                        <a:t>high, tall; lotfy elevated</a:t>
                      </a:r>
                    </a:p>
                  </a:txBody>
                  <a:tcPr/>
                </a:tc>
                <a:extLst>
                  <a:ext uri="{0D108BD9-81ED-4DB2-BD59-A6C34878D82A}">
                    <a16:rowId xmlns:a16="http://schemas.microsoft.com/office/drawing/2014/main" val="1872615012"/>
                  </a:ext>
                </a:extLst>
              </a:tr>
              <a:tr h="370840">
                <a:tc>
                  <a:txBody>
                    <a:bodyPr/>
                    <a:lstStyle/>
                    <a:p>
                      <a:r>
                        <a:rPr lang="ja-JP" altLang="en-US" sz="2400"/>
                        <a:t>髙</a:t>
                      </a:r>
                      <a:endParaRPr lang="en-JP" sz="2400" dirty="0"/>
                    </a:p>
                  </a:txBody>
                  <a:tcPr/>
                </a:tc>
                <a:tc>
                  <a:txBody>
                    <a:bodyPr/>
                    <a:lstStyle/>
                    <a:p>
                      <a:r>
                        <a:rPr lang="en-US" sz="2400" dirty="0"/>
                        <a:t>0xE9 0xAB 0x99</a:t>
                      </a:r>
                      <a:endParaRPr lang="en-JP" sz="2400" dirty="0"/>
                    </a:p>
                  </a:txBody>
                  <a:tcPr/>
                </a:tc>
                <a:tc>
                  <a:txBody>
                    <a:bodyPr/>
                    <a:lstStyle/>
                    <a:p>
                      <a:r>
                        <a:rPr lang="en-JP" sz="2400" dirty="0"/>
                        <a:t>Variant of 高 U+9ADB, high, tall; lotfy elevated</a:t>
                      </a:r>
                    </a:p>
                  </a:txBody>
                  <a:tcPr/>
                </a:tc>
                <a:extLst>
                  <a:ext uri="{0D108BD9-81ED-4DB2-BD59-A6C34878D82A}">
                    <a16:rowId xmlns:a16="http://schemas.microsoft.com/office/drawing/2014/main" val="3291600792"/>
                  </a:ext>
                </a:extLst>
              </a:tr>
              <a:tr h="370840">
                <a:tc>
                  <a:txBody>
                    <a:bodyPr/>
                    <a:lstStyle/>
                    <a:p>
                      <a:r>
                        <a:rPr lang="ja-JP" altLang="en-US" sz="2400"/>
                        <a:t>変</a:t>
                      </a:r>
                      <a:endParaRPr lang="en-JP" sz="2400" dirty="0"/>
                    </a:p>
                  </a:txBody>
                  <a:tcPr/>
                </a:tc>
                <a:tc>
                  <a:txBody>
                    <a:bodyPr/>
                    <a:lstStyle/>
                    <a:p>
                      <a:r>
                        <a:rPr lang="en-US" sz="2400" dirty="0"/>
                        <a:t>0xE5 0xA4 0x89</a:t>
                      </a:r>
                      <a:endParaRPr lang="en-JP" sz="2400" dirty="0"/>
                    </a:p>
                  </a:txBody>
                  <a:tcPr/>
                </a:tc>
                <a:tc>
                  <a:txBody>
                    <a:bodyPr/>
                    <a:lstStyle/>
                    <a:p>
                      <a:r>
                        <a:rPr lang="en-JP" sz="2400" dirty="0"/>
                        <a:t>change, transform, alter (Japanese)</a:t>
                      </a:r>
                    </a:p>
                  </a:txBody>
                  <a:tcPr/>
                </a:tc>
                <a:extLst>
                  <a:ext uri="{0D108BD9-81ED-4DB2-BD59-A6C34878D82A}">
                    <a16:rowId xmlns:a16="http://schemas.microsoft.com/office/drawing/2014/main" val="2004027771"/>
                  </a:ext>
                </a:extLst>
              </a:tr>
              <a:tr h="370840">
                <a:tc>
                  <a:txBody>
                    <a:bodyPr/>
                    <a:lstStyle/>
                    <a:p>
                      <a:r>
                        <a:rPr lang="ja-JP" altLang="en-US" sz="2400"/>
                        <a:t>變</a:t>
                      </a:r>
                      <a:endParaRPr lang="en-JP" sz="2400" dirty="0"/>
                    </a:p>
                  </a:txBody>
                  <a:tcPr/>
                </a:tc>
                <a:tc>
                  <a:txBody>
                    <a:bodyPr/>
                    <a:lstStyle/>
                    <a:p>
                      <a:r>
                        <a:rPr lang="en-US" sz="2400" dirty="0"/>
                        <a:t>0xE8 0xAE 0x8A</a:t>
                      </a:r>
                      <a:endParaRPr lang="en-JP"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2400" dirty="0"/>
                        <a:t>change, transform, alter (Traditional Chinese)</a:t>
                      </a:r>
                    </a:p>
                  </a:txBody>
                  <a:tcPr/>
                </a:tc>
                <a:extLst>
                  <a:ext uri="{0D108BD9-81ED-4DB2-BD59-A6C34878D82A}">
                    <a16:rowId xmlns:a16="http://schemas.microsoft.com/office/drawing/2014/main" val="206027758"/>
                  </a:ext>
                </a:extLst>
              </a:tr>
              <a:tr h="370840">
                <a:tc>
                  <a:txBody>
                    <a:bodyPr/>
                    <a:lstStyle/>
                    <a:p>
                      <a:r>
                        <a:rPr lang="ja-JP" altLang="en-US" sz="2400"/>
                        <a:t>变</a:t>
                      </a:r>
                      <a:endParaRPr lang="en-JP" sz="2400" dirty="0"/>
                    </a:p>
                  </a:txBody>
                  <a:tcPr/>
                </a:tc>
                <a:tc>
                  <a:txBody>
                    <a:bodyPr/>
                    <a:lstStyle/>
                    <a:p>
                      <a:r>
                        <a:rPr lang="en-US" sz="2400" dirty="0"/>
                        <a:t>0xE5 0x8F 0x98</a:t>
                      </a:r>
                      <a:endParaRPr lang="en-JP" sz="2400" dirty="0"/>
                    </a:p>
                  </a:txBody>
                  <a:tcPr/>
                </a:tc>
                <a:tc>
                  <a:txBody>
                    <a:bodyPr/>
                    <a:lstStyle/>
                    <a:p>
                      <a:r>
                        <a:rPr lang="en-JP" sz="2400" dirty="0"/>
                        <a:t>change, transform, alter (Simplified Chinese)</a:t>
                      </a:r>
                    </a:p>
                  </a:txBody>
                  <a:tcPr/>
                </a:tc>
                <a:extLst>
                  <a:ext uri="{0D108BD9-81ED-4DB2-BD59-A6C34878D82A}">
                    <a16:rowId xmlns:a16="http://schemas.microsoft.com/office/drawing/2014/main" val="329246599"/>
                  </a:ext>
                </a:extLst>
              </a:tr>
              <a:tr h="370840">
                <a:tc>
                  <a:txBody>
                    <a:bodyPr/>
                    <a:lstStyle/>
                    <a:p>
                      <a:r>
                        <a:rPr lang="ja-JP" altLang="en-US" sz="2400"/>
                        <a:t>総</a:t>
                      </a:r>
                      <a:endParaRPr lang="en-JP" sz="2400" dirty="0"/>
                    </a:p>
                  </a:txBody>
                  <a:tcPr/>
                </a:tc>
                <a:tc>
                  <a:txBody>
                    <a:bodyPr/>
                    <a:lstStyle/>
                    <a:p>
                      <a:r>
                        <a:rPr lang="en-US" sz="2400" dirty="0"/>
                        <a:t>0xE7 0xB7 0x8F</a:t>
                      </a:r>
                      <a:endParaRPr lang="en-JP" sz="2400" dirty="0"/>
                    </a:p>
                  </a:txBody>
                  <a:tcPr/>
                </a:tc>
                <a:tc>
                  <a:txBody>
                    <a:bodyPr/>
                    <a:lstStyle/>
                    <a:p>
                      <a:r>
                        <a:rPr lang="en-JP" sz="2400" dirty="0"/>
                        <a:t>collect; overall, altogether (Japanese)</a:t>
                      </a:r>
                    </a:p>
                  </a:txBody>
                  <a:tcPr/>
                </a:tc>
                <a:extLst>
                  <a:ext uri="{0D108BD9-81ED-4DB2-BD59-A6C34878D82A}">
                    <a16:rowId xmlns:a16="http://schemas.microsoft.com/office/drawing/2014/main" val="4011983959"/>
                  </a:ext>
                </a:extLst>
              </a:tr>
              <a:tr h="370840">
                <a:tc>
                  <a:txBody>
                    <a:bodyPr/>
                    <a:lstStyle/>
                    <a:p>
                      <a:r>
                        <a:rPr lang="ja-JP" altLang="en-US" sz="2400"/>
                        <a:t>總</a:t>
                      </a:r>
                      <a:endParaRPr lang="en-JP" sz="2400" dirty="0"/>
                    </a:p>
                  </a:txBody>
                  <a:tcPr/>
                </a:tc>
                <a:tc>
                  <a:txBody>
                    <a:bodyPr/>
                    <a:lstStyle/>
                    <a:p>
                      <a:r>
                        <a:rPr lang="en-US" sz="2400" dirty="0"/>
                        <a:t>0xE7 0xB8 0xBD</a:t>
                      </a:r>
                      <a:endParaRPr lang="en-JP" sz="2400" dirty="0"/>
                    </a:p>
                  </a:txBody>
                  <a:tcPr/>
                </a:tc>
                <a:tc>
                  <a:txBody>
                    <a:bodyPr/>
                    <a:lstStyle/>
                    <a:p>
                      <a:r>
                        <a:rPr lang="en-JP" sz="2400" dirty="0"/>
                        <a:t>collect; overall, altogether (Traditional Chinese)</a:t>
                      </a:r>
                    </a:p>
                  </a:txBody>
                  <a:tcPr/>
                </a:tc>
                <a:extLst>
                  <a:ext uri="{0D108BD9-81ED-4DB2-BD59-A6C34878D82A}">
                    <a16:rowId xmlns:a16="http://schemas.microsoft.com/office/drawing/2014/main" val="202626459"/>
                  </a:ext>
                </a:extLst>
              </a:tr>
              <a:tr h="370840">
                <a:tc>
                  <a:txBody>
                    <a:bodyPr/>
                    <a:lstStyle/>
                    <a:p>
                      <a:r>
                        <a:rPr lang="ja-JP" altLang="en-US" sz="2400"/>
                        <a:t>总</a:t>
                      </a:r>
                      <a:endParaRPr lang="en-JP" sz="2400" dirty="0"/>
                    </a:p>
                  </a:txBody>
                  <a:tcPr/>
                </a:tc>
                <a:tc>
                  <a:txBody>
                    <a:bodyPr/>
                    <a:lstStyle/>
                    <a:p>
                      <a:r>
                        <a:rPr lang="en-US" sz="2400" dirty="0"/>
                        <a:t>0xE6 0x80 0xBB</a:t>
                      </a:r>
                      <a:endParaRPr lang="en-JP" sz="2400" dirty="0"/>
                    </a:p>
                  </a:txBody>
                  <a:tcPr/>
                </a:tc>
                <a:tc>
                  <a:txBody>
                    <a:bodyPr/>
                    <a:lstStyle/>
                    <a:p>
                      <a:r>
                        <a:rPr lang="en-JP" sz="2400" dirty="0"/>
                        <a:t>collect; overall, altogether (Simplified Chinese)</a:t>
                      </a:r>
                    </a:p>
                  </a:txBody>
                  <a:tcPr/>
                </a:tc>
                <a:extLst>
                  <a:ext uri="{0D108BD9-81ED-4DB2-BD59-A6C34878D82A}">
                    <a16:rowId xmlns:a16="http://schemas.microsoft.com/office/drawing/2014/main" val="3453200982"/>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8349766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503153524"/>
              </p:ext>
            </p:extLst>
          </p:nvPr>
        </p:nvGraphicFramePr>
        <p:xfrm>
          <a:off x="590550" y="1143000"/>
          <a:ext cx="11018838" cy="41148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ko-KR" altLang="en-US" sz="2400" dirty="0"/>
                        <a:t>가</a:t>
                      </a:r>
                      <a:endParaRPr lang="en-JP" sz="2400" dirty="0"/>
                    </a:p>
                  </a:txBody>
                  <a:tcPr/>
                </a:tc>
                <a:tc>
                  <a:txBody>
                    <a:bodyPr/>
                    <a:lstStyle/>
                    <a:p>
                      <a:r>
                        <a:rPr lang="en-US" sz="2400" dirty="0"/>
                        <a:t>0xEA 0xB0 0x80</a:t>
                      </a:r>
                      <a:endParaRPr lang="en-JP" sz="2400" dirty="0"/>
                    </a:p>
                  </a:txBody>
                  <a:tcPr/>
                </a:tc>
                <a:tc>
                  <a:txBody>
                    <a:bodyPr/>
                    <a:lstStyle/>
                    <a:p>
                      <a:r>
                        <a:rPr lang="en-JP" sz="2400" dirty="0"/>
                        <a:t>Hangul ga</a:t>
                      </a:r>
                    </a:p>
                  </a:txBody>
                  <a:tcPr/>
                </a:tc>
                <a:extLst>
                  <a:ext uri="{0D108BD9-81ED-4DB2-BD59-A6C34878D82A}">
                    <a16:rowId xmlns:a16="http://schemas.microsoft.com/office/drawing/2014/main" val="3542434204"/>
                  </a:ext>
                </a:extLst>
              </a:tr>
              <a:tr h="370840">
                <a:tc>
                  <a:txBody>
                    <a:bodyPr/>
                    <a:lstStyle/>
                    <a:p>
                      <a:r>
                        <a:rPr lang="ko-KR" altLang="en-US" sz="2400" dirty="0"/>
                        <a:t>히</a:t>
                      </a:r>
                      <a:endParaRPr lang="en-JP" sz="2400" dirty="0"/>
                    </a:p>
                  </a:txBody>
                  <a:tcPr/>
                </a:tc>
                <a:tc>
                  <a:txBody>
                    <a:bodyPr/>
                    <a:lstStyle/>
                    <a:p>
                      <a:r>
                        <a:rPr lang="en-US" sz="2400" dirty="0"/>
                        <a:t>0xED 0x9E 0x88</a:t>
                      </a:r>
                      <a:endParaRPr lang="en-JP" sz="2400" dirty="0"/>
                    </a:p>
                  </a:txBody>
                  <a:tcPr/>
                </a:tc>
                <a:tc>
                  <a:txBody>
                    <a:bodyPr/>
                    <a:lstStyle/>
                    <a:p>
                      <a:r>
                        <a:rPr lang="en-JP" sz="2400" dirty="0"/>
                        <a:t>Hangul hi</a:t>
                      </a:r>
                    </a:p>
                  </a:txBody>
                  <a:tcPr/>
                </a:tc>
                <a:extLst>
                  <a:ext uri="{0D108BD9-81ED-4DB2-BD59-A6C34878D82A}">
                    <a16:rowId xmlns:a16="http://schemas.microsoft.com/office/drawing/2014/main" val="1318768844"/>
                  </a:ext>
                </a:extLst>
              </a:tr>
              <a:tr h="370840">
                <a:tc>
                  <a:txBody>
                    <a:bodyPr/>
                    <a:lstStyle/>
                    <a:p>
                      <a:r>
                        <a:rPr lang="ko-KR" altLang="en-US" sz="2400" dirty="0"/>
                        <a:t>까</a:t>
                      </a:r>
                      <a:endParaRPr lang="en-JP" sz="2400" dirty="0"/>
                    </a:p>
                  </a:txBody>
                  <a:tcPr/>
                </a:tc>
                <a:tc>
                  <a:txBody>
                    <a:bodyPr/>
                    <a:lstStyle/>
                    <a:p>
                      <a:r>
                        <a:rPr lang="en-US" sz="2400" dirty="0"/>
                        <a:t>0xEA 0xB9 0x8C</a:t>
                      </a:r>
                      <a:endParaRPr lang="en-JP" sz="2400" dirty="0"/>
                    </a:p>
                  </a:txBody>
                  <a:tcPr/>
                </a:tc>
                <a:tc>
                  <a:txBody>
                    <a:bodyPr/>
                    <a:lstStyle/>
                    <a:p>
                      <a:r>
                        <a:rPr lang="en-JP" sz="2400" dirty="0"/>
                        <a:t>Hangul kka</a:t>
                      </a:r>
                    </a:p>
                  </a:txBody>
                  <a:tcPr/>
                </a:tc>
                <a:extLst>
                  <a:ext uri="{0D108BD9-81ED-4DB2-BD59-A6C34878D82A}">
                    <a16:rowId xmlns:a16="http://schemas.microsoft.com/office/drawing/2014/main" val="2004027771"/>
                  </a:ext>
                </a:extLst>
              </a:tr>
              <a:tr h="370840">
                <a:tc>
                  <a:txBody>
                    <a:bodyPr/>
                    <a:lstStyle/>
                    <a:p>
                      <a:r>
                        <a:rPr lang="ko-KR" altLang="en-US" sz="2400" dirty="0"/>
                        <a:t>찌</a:t>
                      </a:r>
                      <a:endParaRPr lang="en-JP" sz="2400" dirty="0"/>
                    </a:p>
                  </a:txBody>
                  <a:tcPr/>
                </a:tc>
                <a:tc>
                  <a:txBody>
                    <a:bodyPr/>
                    <a:lstStyle/>
                    <a:p>
                      <a:r>
                        <a:rPr lang="en-US" sz="2400" dirty="0"/>
                        <a:t>0xEC 0xB0 0x8C</a:t>
                      </a:r>
                      <a:endParaRPr lang="en-JP" sz="2400" dirty="0"/>
                    </a:p>
                  </a:txBody>
                  <a:tcPr/>
                </a:tc>
                <a:tc>
                  <a:txBody>
                    <a:bodyPr/>
                    <a:lstStyle/>
                    <a:p>
                      <a:r>
                        <a:rPr lang="en-JP" sz="2400" dirty="0"/>
                        <a:t>Hangul jji</a:t>
                      </a:r>
                    </a:p>
                  </a:txBody>
                  <a:tcPr/>
                </a:tc>
                <a:extLst>
                  <a:ext uri="{0D108BD9-81ED-4DB2-BD59-A6C34878D82A}">
                    <a16:rowId xmlns:a16="http://schemas.microsoft.com/office/drawing/2014/main" val="206027758"/>
                  </a:ext>
                </a:extLst>
              </a:tr>
              <a:tr h="370840">
                <a:tc>
                  <a:txBody>
                    <a:bodyPr/>
                    <a:lstStyle/>
                    <a:p>
                      <a:r>
                        <a:rPr lang="ja-JP" altLang="en-US" sz="2400"/>
                        <a:t>𡨸</a:t>
                      </a:r>
                      <a:endParaRPr lang="en-JP" sz="2400" dirty="0"/>
                    </a:p>
                  </a:txBody>
                  <a:tcPr/>
                </a:tc>
                <a:tc>
                  <a:txBody>
                    <a:bodyPr/>
                    <a:lstStyle/>
                    <a:p>
                      <a:r>
                        <a:rPr lang="en-JP" sz="2400" dirty="0"/>
                        <a:t>N/A</a:t>
                      </a:r>
                    </a:p>
                  </a:txBody>
                  <a:tcPr/>
                </a:tc>
                <a:tc>
                  <a:txBody>
                    <a:bodyPr/>
                    <a:lstStyle/>
                    <a:p>
                      <a:r>
                        <a:rPr lang="en-JP" sz="2400" dirty="0"/>
                        <a:t>Vietnamese </a:t>
                      </a:r>
                      <a:r>
                        <a:rPr lang="en-US" sz="2400" dirty="0" err="1"/>
                        <a:t>Chữ</a:t>
                      </a:r>
                      <a:r>
                        <a:rPr lang="en-US" sz="2400" dirty="0"/>
                        <a:t> </a:t>
                      </a:r>
                      <a:r>
                        <a:rPr lang="en-US" sz="2400" dirty="0" err="1"/>
                        <a:t>Nôm</a:t>
                      </a:r>
                      <a:endParaRPr lang="en-JP" sz="2400" dirty="0"/>
                    </a:p>
                  </a:txBody>
                  <a:tcPr/>
                </a:tc>
                <a:extLst>
                  <a:ext uri="{0D108BD9-81ED-4DB2-BD59-A6C34878D82A}">
                    <a16:rowId xmlns:a16="http://schemas.microsoft.com/office/drawing/2014/main" val="329246599"/>
                  </a:ext>
                </a:extLst>
              </a:tr>
              <a:tr h="370840">
                <a:tc>
                  <a:txBody>
                    <a:bodyPr/>
                    <a:lstStyle/>
                    <a:p>
                      <a:r>
                        <a:rPr lang="ja-JP" altLang="en-US" sz="2400"/>
                        <a:t>喃</a:t>
                      </a:r>
                      <a:endParaRPr lang="en-JP" sz="2400" dirty="0"/>
                    </a:p>
                  </a:txBody>
                  <a:tcPr/>
                </a:tc>
                <a:tc>
                  <a:txBody>
                    <a:bodyPr/>
                    <a:lstStyle/>
                    <a:p>
                      <a:r>
                        <a:rPr lang="en-US" sz="2400" dirty="0"/>
                        <a:t>0xE5 0x96 0x83</a:t>
                      </a:r>
                      <a:endParaRPr lang="en-JP" sz="2400" dirty="0"/>
                    </a:p>
                  </a:txBody>
                  <a:tcPr/>
                </a:tc>
                <a:tc>
                  <a:txBody>
                    <a:bodyPr/>
                    <a:lstStyle/>
                    <a:p>
                      <a:r>
                        <a:rPr lang="en-JP" sz="2400" dirty="0"/>
                        <a:t>Vietnamese </a:t>
                      </a:r>
                      <a:r>
                        <a:rPr lang="en-US" sz="2400" dirty="0" err="1"/>
                        <a:t>Chữ</a:t>
                      </a:r>
                      <a:r>
                        <a:rPr lang="en-US" sz="2400" dirty="0"/>
                        <a:t> </a:t>
                      </a:r>
                      <a:r>
                        <a:rPr lang="en-US" sz="2400" dirty="0" err="1"/>
                        <a:t>Nôm</a:t>
                      </a:r>
                      <a:endParaRPr lang="en-JP" sz="2400" dirty="0"/>
                    </a:p>
                  </a:txBody>
                  <a:tcPr/>
                </a:tc>
                <a:extLst>
                  <a:ext uri="{0D108BD9-81ED-4DB2-BD59-A6C34878D82A}">
                    <a16:rowId xmlns:a16="http://schemas.microsoft.com/office/drawing/2014/main" val="4011983959"/>
                  </a:ext>
                </a:extLst>
              </a:tr>
              <a:tr h="370840">
                <a:tc>
                  <a:txBody>
                    <a:bodyPr/>
                    <a:lstStyle/>
                    <a:p>
                      <a:r>
                        <a:rPr lang="ja-JP" altLang="en-US" sz="2400"/>
                        <a:t>𢆥</a:t>
                      </a:r>
                      <a:endParaRPr lang="en-JP" sz="2400" dirty="0"/>
                    </a:p>
                  </a:txBody>
                  <a:tcPr/>
                </a:tc>
                <a:tc>
                  <a:txBody>
                    <a:bodyPr/>
                    <a:lstStyle/>
                    <a:p>
                      <a:r>
                        <a:rPr lang="en-JP" sz="2400" dirty="0"/>
                        <a:t>N/A</a:t>
                      </a:r>
                    </a:p>
                  </a:txBody>
                  <a:tcPr/>
                </a:tc>
                <a:tc>
                  <a:txBody>
                    <a:bodyPr/>
                    <a:lstStyle/>
                    <a:p>
                      <a:r>
                        <a:rPr lang="en-JP" sz="2400" dirty="0"/>
                        <a:t>Vietnamese </a:t>
                      </a:r>
                      <a:r>
                        <a:rPr lang="en-US" sz="2400" dirty="0" err="1"/>
                        <a:t>Chữ</a:t>
                      </a:r>
                      <a:r>
                        <a:rPr lang="en-US" sz="2400" dirty="0"/>
                        <a:t> </a:t>
                      </a:r>
                      <a:r>
                        <a:rPr lang="en-US" sz="2400" dirty="0" err="1"/>
                        <a:t>Nôm</a:t>
                      </a:r>
                      <a:endParaRPr lang="en-JP" sz="2400" dirty="0"/>
                    </a:p>
                  </a:txBody>
                  <a:tcPr/>
                </a:tc>
                <a:extLst>
                  <a:ext uri="{0D108BD9-81ED-4DB2-BD59-A6C34878D82A}">
                    <a16:rowId xmlns:a16="http://schemas.microsoft.com/office/drawing/2014/main" val="202626459"/>
                  </a:ext>
                </a:extLst>
              </a:tr>
              <a:tr h="370840">
                <a:tc>
                  <a:txBody>
                    <a:bodyPr/>
                    <a:lstStyle/>
                    <a:p>
                      <a:r>
                        <a:rPr lang="ja-JP" altLang="en-US" sz="2400"/>
                        <a:t>𥪞</a:t>
                      </a:r>
                      <a:endParaRPr lang="en-JP" sz="2400" dirty="0"/>
                    </a:p>
                  </a:txBody>
                  <a:tcPr/>
                </a:tc>
                <a:tc>
                  <a:txBody>
                    <a:bodyPr/>
                    <a:lstStyle/>
                    <a:p>
                      <a:r>
                        <a:rPr lang="en-JP" sz="2400" dirty="0"/>
                        <a:t>N/A</a:t>
                      </a:r>
                    </a:p>
                  </a:txBody>
                  <a:tcPr/>
                </a:tc>
                <a:tc>
                  <a:txBody>
                    <a:bodyPr/>
                    <a:lstStyle/>
                    <a:p>
                      <a:r>
                        <a:rPr lang="en-JP" sz="2400" dirty="0"/>
                        <a:t>Vietnamese </a:t>
                      </a:r>
                      <a:r>
                        <a:rPr lang="en-US" sz="2400" dirty="0" err="1"/>
                        <a:t>Chữ</a:t>
                      </a:r>
                      <a:r>
                        <a:rPr lang="en-US" sz="2400" dirty="0"/>
                        <a:t> </a:t>
                      </a:r>
                      <a:r>
                        <a:rPr lang="en-US" sz="2400" dirty="0" err="1"/>
                        <a:t>Nôm</a:t>
                      </a:r>
                      <a:endParaRPr lang="en-JP" sz="2400" dirty="0"/>
                    </a:p>
                  </a:txBody>
                  <a:tcPr/>
                </a:tc>
                <a:extLst>
                  <a:ext uri="{0D108BD9-81ED-4DB2-BD59-A6C34878D82A}">
                    <a16:rowId xmlns:a16="http://schemas.microsoft.com/office/drawing/2014/main" val="3453200982"/>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7594224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A055-14AA-2413-8FC4-F24A8B812542}"/>
              </a:ext>
            </a:extLst>
          </p:cNvPr>
          <p:cNvSpPr>
            <a:spLocks noGrp="1"/>
          </p:cNvSpPr>
          <p:nvPr>
            <p:ph type="title"/>
          </p:nvPr>
        </p:nvSpPr>
        <p:spPr/>
        <p:txBody>
          <a:bodyPr/>
          <a:lstStyle/>
          <a:p>
            <a:r>
              <a:rPr lang="en-JP" dirty="0"/>
              <a:t>This presentation is for whom …</a:t>
            </a:r>
          </a:p>
        </p:txBody>
      </p:sp>
      <p:sp>
        <p:nvSpPr>
          <p:cNvPr id="3" name="Content Placeholder 2">
            <a:extLst>
              <a:ext uri="{FF2B5EF4-FFF2-40B4-BE49-F238E27FC236}">
                <a16:creationId xmlns:a16="http://schemas.microsoft.com/office/drawing/2014/main" id="{A6B24976-17F0-DE7E-37F4-0FB72F696A30}"/>
              </a:ext>
            </a:extLst>
          </p:cNvPr>
          <p:cNvSpPr>
            <a:spLocks noGrp="1"/>
          </p:cNvSpPr>
          <p:nvPr>
            <p:ph idx="1"/>
          </p:nvPr>
        </p:nvSpPr>
        <p:spPr>
          <a:xfrm>
            <a:off x="584200" y="1435503"/>
            <a:ext cx="11018520" cy="2166747"/>
          </a:xfrm>
        </p:spPr>
        <p:txBody>
          <a:bodyPr/>
          <a:lstStyle/>
          <a:p>
            <a:pPr>
              <a:buFont typeface="Wingdings" pitchFamily="2" charset="2"/>
              <a:buChar char="§"/>
            </a:pPr>
            <a:r>
              <a:rPr lang="en-JP" dirty="0"/>
              <a:t>Already knows what character encoding is.</a:t>
            </a:r>
          </a:p>
          <a:p>
            <a:pPr>
              <a:buFont typeface="Wingdings" pitchFamily="2" charset="2"/>
              <a:buChar char="§"/>
            </a:pPr>
            <a:r>
              <a:rPr lang="en-JP" dirty="0"/>
              <a:t>Uses PostgreSQL for data that may include non-ASCII characters.</a:t>
            </a:r>
          </a:p>
          <a:p>
            <a:pPr>
              <a:buFont typeface="Wingdings" pitchFamily="2" charset="2"/>
              <a:buChar char="§"/>
            </a:pPr>
            <a:r>
              <a:rPr lang="en-JP" dirty="0"/>
              <a:t>Be interested in both PostgreSQL and foreign languages.</a:t>
            </a:r>
          </a:p>
        </p:txBody>
      </p:sp>
      <p:sp>
        <p:nvSpPr>
          <p:cNvPr id="4" name="Text Placeholder 3">
            <a:extLst>
              <a:ext uri="{FF2B5EF4-FFF2-40B4-BE49-F238E27FC236}">
                <a16:creationId xmlns:a16="http://schemas.microsoft.com/office/drawing/2014/main" id="{7ED71A43-33D3-754C-3113-B0789E0336F9}"/>
              </a:ext>
            </a:extLst>
          </p:cNvPr>
          <p:cNvSpPr>
            <a:spLocks noGrp="1"/>
          </p:cNvSpPr>
          <p:nvPr>
            <p:ph type="body" sz="quarter" idx="10"/>
          </p:nvPr>
        </p:nvSpPr>
        <p:spPr/>
        <p:txBody>
          <a:bodyPr/>
          <a:lstStyle/>
          <a:p>
            <a:r>
              <a:rPr lang="en-JP" dirty="0"/>
              <a:t>Introduction &gt;</a:t>
            </a:r>
          </a:p>
        </p:txBody>
      </p:sp>
    </p:spTree>
    <p:extLst>
      <p:ext uri="{BB962C8B-B14F-4D97-AF65-F5344CB8AC3E}">
        <p14:creationId xmlns:p14="http://schemas.microsoft.com/office/powerpoint/2010/main" val="1207508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3690386084"/>
              </p:ext>
            </p:extLst>
          </p:nvPr>
        </p:nvGraphicFramePr>
        <p:xfrm>
          <a:off x="590550" y="1143000"/>
          <a:ext cx="11018838" cy="41148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az-Cyrl-AZ" sz="2400" dirty="0"/>
                        <a:t>Ѐ</a:t>
                      </a:r>
                      <a:endParaRPr lang="en-JP" sz="2400" dirty="0"/>
                    </a:p>
                  </a:txBody>
                  <a:tcPr/>
                </a:tc>
                <a:tc>
                  <a:txBody>
                    <a:bodyPr/>
                    <a:lstStyle/>
                    <a:p>
                      <a:r>
                        <a:rPr lang="en-US" sz="2400" dirty="0"/>
                        <a:t>0xD0 0x80</a:t>
                      </a:r>
                      <a:endParaRPr lang="en-JP" sz="2400" dirty="0"/>
                    </a:p>
                  </a:txBody>
                  <a:tcPr/>
                </a:tc>
                <a:tc>
                  <a:txBody>
                    <a:bodyPr/>
                    <a:lstStyle/>
                    <a:p>
                      <a:r>
                        <a:rPr lang="en-JP" sz="2400" dirty="0"/>
                        <a:t>Cyrillic Capital Letter Ie with Grave</a:t>
                      </a:r>
                    </a:p>
                  </a:txBody>
                  <a:tcPr/>
                </a:tc>
                <a:extLst>
                  <a:ext uri="{0D108BD9-81ED-4DB2-BD59-A6C34878D82A}">
                    <a16:rowId xmlns:a16="http://schemas.microsoft.com/office/drawing/2014/main" val="3542434204"/>
                  </a:ext>
                </a:extLst>
              </a:tr>
              <a:tr h="370840">
                <a:tc>
                  <a:txBody>
                    <a:bodyPr/>
                    <a:lstStyle/>
                    <a:p>
                      <a:r>
                        <a:rPr lang="az-Cyrl-AZ" sz="2400" dirty="0"/>
                        <a:t>Ё</a:t>
                      </a:r>
                      <a:endParaRPr lang="en-JP" sz="2400" dirty="0"/>
                    </a:p>
                  </a:txBody>
                  <a:tcPr/>
                </a:tc>
                <a:tc>
                  <a:txBody>
                    <a:bodyPr/>
                    <a:lstStyle/>
                    <a:p>
                      <a:r>
                        <a:rPr lang="en-US" sz="2400" dirty="0"/>
                        <a:t>0xD0 0x81</a:t>
                      </a:r>
                      <a:endParaRPr lang="en-JP" sz="2400" dirty="0"/>
                    </a:p>
                  </a:txBody>
                  <a:tcPr/>
                </a:tc>
                <a:tc>
                  <a:txBody>
                    <a:bodyPr/>
                    <a:lstStyle/>
                    <a:p>
                      <a:r>
                        <a:rPr lang="en-JP" sz="2400" dirty="0"/>
                        <a:t>Cyrillic Capital Letter Io</a:t>
                      </a:r>
                    </a:p>
                  </a:txBody>
                  <a:tcPr/>
                </a:tc>
                <a:extLst>
                  <a:ext uri="{0D108BD9-81ED-4DB2-BD59-A6C34878D82A}">
                    <a16:rowId xmlns:a16="http://schemas.microsoft.com/office/drawing/2014/main" val="1318768844"/>
                  </a:ext>
                </a:extLst>
              </a:tr>
              <a:tr h="370840">
                <a:tc>
                  <a:txBody>
                    <a:bodyPr/>
                    <a:lstStyle/>
                    <a:p>
                      <a:r>
                        <a:rPr lang="az-Cyrl-AZ" sz="2400" dirty="0"/>
                        <a:t>Ӿ</a:t>
                      </a:r>
                      <a:endParaRPr lang="en-JP" sz="2400" dirty="0"/>
                    </a:p>
                  </a:txBody>
                  <a:tcPr/>
                </a:tc>
                <a:tc>
                  <a:txBody>
                    <a:bodyPr/>
                    <a:lstStyle/>
                    <a:p>
                      <a:r>
                        <a:rPr lang="en-US" sz="2400" dirty="0"/>
                        <a:t>0xD3 0xBE</a:t>
                      </a:r>
                      <a:endParaRPr lang="en-JP" sz="2400" dirty="0"/>
                    </a:p>
                  </a:txBody>
                  <a:tcPr/>
                </a:tc>
                <a:tc>
                  <a:txBody>
                    <a:bodyPr/>
                    <a:lstStyle/>
                    <a:p>
                      <a:r>
                        <a:rPr lang="en-JP" sz="2400" dirty="0"/>
                        <a:t>Cyrillic Capital Letter Ha with Stroke</a:t>
                      </a:r>
                    </a:p>
                  </a:txBody>
                  <a:tcPr/>
                </a:tc>
                <a:extLst>
                  <a:ext uri="{0D108BD9-81ED-4DB2-BD59-A6C34878D82A}">
                    <a16:rowId xmlns:a16="http://schemas.microsoft.com/office/drawing/2014/main" val="2004027771"/>
                  </a:ext>
                </a:extLst>
              </a:tr>
              <a:tr h="370840">
                <a:tc>
                  <a:txBody>
                    <a:bodyPr/>
                    <a:lstStyle/>
                    <a:p>
                      <a:r>
                        <a:rPr lang="az-Cyrl-AZ" sz="2400" dirty="0"/>
                        <a:t>ӿ</a:t>
                      </a:r>
                      <a:endParaRPr lang="en-JP" sz="2400" dirty="0"/>
                    </a:p>
                  </a:txBody>
                  <a:tcPr/>
                </a:tc>
                <a:tc>
                  <a:txBody>
                    <a:bodyPr/>
                    <a:lstStyle/>
                    <a:p>
                      <a:r>
                        <a:rPr lang="en-US" sz="2400" dirty="0"/>
                        <a:t>0xD3 0xBF</a:t>
                      </a:r>
                      <a:endParaRPr lang="en-JP" sz="2400" dirty="0"/>
                    </a:p>
                  </a:txBody>
                  <a:tcPr/>
                </a:tc>
                <a:tc>
                  <a:txBody>
                    <a:bodyPr/>
                    <a:lstStyle/>
                    <a:p>
                      <a:r>
                        <a:rPr lang="en-JP" sz="2400" dirty="0"/>
                        <a:t>Cyrillic Small Letter Ha with Stroke</a:t>
                      </a:r>
                    </a:p>
                  </a:txBody>
                  <a:tcPr/>
                </a:tc>
                <a:extLst>
                  <a:ext uri="{0D108BD9-81ED-4DB2-BD59-A6C34878D82A}">
                    <a16:rowId xmlns:a16="http://schemas.microsoft.com/office/drawing/2014/main" val="206027758"/>
                  </a:ext>
                </a:extLst>
              </a:tr>
              <a:tr h="370840">
                <a:tc>
                  <a:txBody>
                    <a:bodyPr/>
                    <a:lstStyle/>
                    <a:p>
                      <a:r>
                        <a:rPr lang="en-US" sz="2400" dirty="0" err="1"/>
                        <a:t>Ä</a:t>
                      </a:r>
                      <a:endParaRPr lang="en-JP" sz="2400" dirty="0"/>
                    </a:p>
                  </a:txBody>
                  <a:tcPr/>
                </a:tc>
                <a:tc>
                  <a:txBody>
                    <a:bodyPr/>
                    <a:lstStyle/>
                    <a:p>
                      <a:r>
                        <a:rPr lang="en-US" sz="2400" dirty="0"/>
                        <a:t>0xC3 0x84</a:t>
                      </a:r>
                      <a:endParaRPr lang="en-JP" sz="2400" dirty="0"/>
                    </a:p>
                  </a:txBody>
                  <a:tcPr/>
                </a:tc>
                <a:tc>
                  <a:txBody>
                    <a:bodyPr/>
                    <a:lstStyle/>
                    <a:p>
                      <a:r>
                        <a:rPr lang="en-JP" sz="2400" dirty="0"/>
                        <a:t>Latin Capital Letter A with Diaresis</a:t>
                      </a:r>
                    </a:p>
                  </a:txBody>
                  <a:tcPr/>
                </a:tc>
                <a:extLst>
                  <a:ext uri="{0D108BD9-81ED-4DB2-BD59-A6C34878D82A}">
                    <a16:rowId xmlns:a16="http://schemas.microsoft.com/office/drawing/2014/main" val="329246599"/>
                  </a:ext>
                </a:extLst>
              </a:tr>
              <a:tr h="370840">
                <a:tc>
                  <a:txBody>
                    <a:bodyPr/>
                    <a:lstStyle/>
                    <a:p>
                      <a:r>
                        <a:rPr lang="en-US" sz="2400" dirty="0" err="1"/>
                        <a:t>ä</a:t>
                      </a:r>
                      <a:endParaRPr lang="en-JP" sz="2400" dirty="0"/>
                    </a:p>
                  </a:txBody>
                  <a:tcPr/>
                </a:tc>
                <a:tc>
                  <a:txBody>
                    <a:bodyPr/>
                    <a:lstStyle/>
                    <a:p>
                      <a:r>
                        <a:rPr lang="en-US" sz="2400" dirty="0"/>
                        <a:t>0xC3 0xA4</a:t>
                      </a:r>
                      <a:endParaRPr lang="en-JP" sz="2400" dirty="0"/>
                    </a:p>
                  </a:txBody>
                  <a:tcPr/>
                </a:tc>
                <a:tc>
                  <a:txBody>
                    <a:bodyPr/>
                    <a:lstStyle/>
                    <a:p>
                      <a:r>
                        <a:rPr lang="en-JP" sz="2400" dirty="0"/>
                        <a:t>Latin Small Letter a with Diaresis</a:t>
                      </a:r>
                    </a:p>
                  </a:txBody>
                  <a:tcPr/>
                </a:tc>
                <a:extLst>
                  <a:ext uri="{0D108BD9-81ED-4DB2-BD59-A6C34878D82A}">
                    <a16:rowId xmlns:a16="http://schemas.microsoft.com/office/drawing/2014/main" val="4011983959"/>
                  </a:ext>
                </a:extLst>
              </a:tr>
              <a:tr h="370840">
                <a:tc>
                  <a:txBody>
                    <a:bodyPr/>
                    <a:lstStyle/>
                    <a:p>
                      <a:r>
                        <a:rPr lang="en-US" sz="2400" dirty="0" err="1"/>
                        <a:t>Ü</a:t>
                      </a:r>
                      <a:endParaRPr lang="en-JP" sz="2400" dirty="0"/>
                    </a:p>
                  </a:txBody>
                  <a:tcPr/>
                </a:tc>
                <a:tc>
                  <a:txBody>
                    <a:bodyPr/>
                    <a:lstStyle/>
                    <a:p>
                      <a:r>
                        <a:rPr lang="en-US" sz="2400" dirty="0"/>
                        <a:t>0xC3 0x9C</a:t>
                      </a:r>
                      <a:endParaRPr lang="en-JP" sz="2400" dirty="0"/>
                    </a:p>
                  </a:txBody>
                  <a:tcPr/>
                </a:tc>
                <a:tc>
                  <a:txBody>
                    <a:bodyPr/>
                    <a:lstStyle/>
                    <a:p>
                      <a:r>
                        <a:rPr lang="en-JP" sz="2400" dirty="0"/>
                        <a:t>Latin Capital Letter U with Diaresis</a:t>
                      </a:r>
                    </a:p>
                  </a:txBody>
                  <a:tcPr/>
                </a:tc>
                <a:extLst>
                  <a:ext uri="{0D108BD9-81ED-4DB2-BD59-A6C34878D82A}">
                    <a16:rowId xmlns:a16="http://schemas.microsoft.com/office/drawing/2014/main" val="202626459"/>
                  </a:ext>
                </a:extLst>
              </a:tr>
              <a:tr h="370840">
                <a:tc>
                  <a:txBody>
                    <a:bodyPr/>
                    <a:lstStyle/>
                    <a:p>
                      <a:r>
                        <a:rPr lang="en-US" sz="2400" dirty="0" err="1"/>
                        <a:t>ü</a:t>
                      </a:r>
                      <a:endParaRPr lang="en-JP" sz="2400" dirty="0"/>
                    </a:p>
                  </a:txBody>
                  <a:tcPr/>
                </a:tc>
                <a:tc>
                  <a:txBody>
                    <a:bodyPr/>
                    <a:lstStyle/>
                    <a:p>
                      <a:r>
                        <a:rPr lang="en-US" sz="2400" dirty="0"/>
                        <a:t>0xC3 0xBC </a:t>
                      </a:r>
                      <a:endParaRPr lang="en-JP" sz="2400" dirty="0"/>
                    </a:p>
                  </a:txBody>
                  <a:tcPr/>
                </a:tc>
                <a:tc>
                  <a:txBody>
                    <a:bodyPr/>
                    <a:lstStyle/>
                    <a:p>
                      <a:r>
                        <a:rPr lang="en-JP" sz="2400" dirty="0"/>
                        <a:t>Latin Small Letter u with Diaresis</a:t>
                      </a:r>
                    </a:p>
                  </a:txBody>
                  <a:tcPr/>
                </a:tc>
                <a:extLst>
                  <a:ext uri="{0D108BD9-81ED-4DB2-BD59-A6C34878D82A}">
                    <a16:rowId xmlns:a16="http://schemas.microsoft.com/office/drawing/2014/main" val="3453200982"/>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2507178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Tested Characters</a:t>
            </a:r>
          </a:p>
        </p:txBody>
      </p:sp>
      <p:graphicFrame>
        <p:nvGraphicFramePr>
          <p:cNvPr id="8" name="Table 8">
            <a:extLst>
              <a:ext uri="{FF2B5EF4-FFF2-40B4-BE49-F238E27FC236}">
                <a16:creationId xmlns:a16="http://schemas.microsoft.com/office/drawing/2014/main" id="{A66475BA-41DC-36DD-71CE-8A58A7F06D70}"/>
              </a:ext>
            </a:extLst>
          </p:cNvPr>
          <p:cNvGraphicFramePr>
            <a:graphicFrameLocks noGrp="1"/>
          </p:cNvGraphicFramePr>
          <p:nvPr>
            <p:ph idx="1"/>
            <p:extLst>
              <p:ext uri="{D42A27DB-BD31-4B8C-83A1-F6EECF244321}">
                <p14:modId xmlns:p14="http://schemas.microsoft.com/office/powerpoint/2010/main" val="2059028999"/>
              </p:ext>
            </p:extLst>
          </p:nvPr>
        </p:nvGraphicFramePr>
        <p:xfrm>
          <a:off x="590550" y="1143000"/>
          <a:ext cx="11018838" cy="3200400"/>
        </p:xfrm>
        <a:graphic>
          <a:graphicData uri="http://schemas.openxmlformats.org/drawingml/2006/table">
            <a:tbl>
              <a:tblPr firstRow="1" bandRow="1">
                <a:tableStyleId>{00A15C55-8517-42AA-B614-E9B94910E393}</a:tableStyleId>
              </a:tblPr>
              <a:tblGrid>
                <a:gridCol w="1684980">
                  <a:extLst>
                    <a:ext uri="{9D8B030D-6E8A-4147-A177-3AD203B41FA5}">
                      <a16:colId xmlns:a16="http://schemas.microsoft.com/office/drawing/2014/main" val="3198364629"/>
                    </a:ext>
                  </a:extLst>
                </a:gridCol>
                <a:gridCol w="2806021">
                  <a:extLst>
                    <a:ext uri="{9D8B030D-6E8A-4147-A177-3AD203B41FA5}">
                      <a16:colId xmlns:a16="http://schemas.microsoft.com/office/drawing/2014/main" val="1700777787"/>
                    </a:ext>
                  </a:extLst>
                </a:gridCol>
                <a:gridCol w="6527837">
                  <a:extLst>
                    <a:ext uri="{9D8B030D-6E8A-4147-A177-3AD203B41FA5}">
                      <a16:colId xmlns:a16="http://schemas.microsoft.com/office/drawing/2014/main" val="2250450870"/>
                    </a:ext>
                  </a:extLst>
                </a:gridCol>
              </a:tblGrid>
              <a:tr h="370840">
                <a:tc>
                  <a:txBody>
                    <a:bodyPr/>
                    <a:lstStyle/>
                    <a:p>
                      <a:r>
                        <a:rPr lang="en-JP" sz="2400" dirty="0"/>
                        <a:t>Character</a:t>
                      </a:r>
                    </a:p>
                  </a:txBody>
                  <a:tcPr/>
                </a:tc>
                <a:tc>
                  <a:txBody>
                    <a:bodyPr/>
                    <a:lstStyle/>
                    <a:p>
                      <a:r>
                        <a:rPr lang="en-JP" sz="2400" dirty="0"/>
                        <a:t>UTF-8 (hex)</a:t>
                      </a:r>
                    </a:p>
                  </a:txBody>
                  <a:tcPr/>
                </a:tc>
                <a:tc>
                  <a:txBody>
                    <a:bodyPr/>
                    <a:lstStyle/>
                    <a:p>
                      <a:r>
                        <a:rPr lang="en-JP" sz="2400" dirty="0"/>
                        <a:t>Description</a:t>
                      </a:r>
                    </a:p>
                  </a:txBody>
                  <a:tcPr/>
                </a:tc>
                <a:extLst>
                  <a:ext uri="{0D108BD9-81ED-4DB2-BD59-A6C34878D82A}">
                    <a16:rowId xmlns:a16="http://schemas.microsoft.com/office/drawing/2014/main" val="3619780633"/>
                  </a:ext>
                </a:extLst>
              </a:tr>
              <a:tr h="370840">
                <a:tc>
                  <a:txBody>
                    <a:bodyPr/>
                    <a:lstStyle/>
                    <a:p>
                      <a:r>
                        <a:rPr lang="en-JP" sz="2400" dirty="0"/>
                        <a:t>¡</a:t>
                      </a:r>
                    </a:p>
                  </a:txBody>
                  <a:tcPr/>
                </a:tc>
                <a:tc>
                  <a:txBody>
                    <a:bodyPr/>
                    <a:lstStyle/>
                    <a:p>
                      <a:r>
                        <a:rPr lang="en-US" sz="2400" dirty="0"/>
                        <a:t>0xC2 0xA1</a:t>
                      </a:r>
                      <a:endParaRPr lang="en-JP" sz="2400" dirty="0"/>
                    </a:p>
                  </a:txBody>
                  <a:tcPr/>
                </a:tc>
                <a:tc>
                  <a:txBody>
                    <a:bodyPr/>
                    <a:lstStyle/>
                    <a:p>
                      <a:r>
                        <a:rPr lang="en-JP" sz="2400" dirty="0"/>
                        <a:t>Inverted Exclamation Mark</a:t>
                      </a:r>
                    </a:p>
                  </a:txBody>
                  <a:tcPr/>
                </a:tc>
                <a:extLst>
                  <a:ext uri="{0D108BD9-81ED-4DB2-BD59-A6C34878D82A}">
                    <a16:rowId xmlns:a16="http://schemas.microsoft.com/office/drawing/2014/main" val="3542434204"/>
                  </a:ext>
                </a:extLst>
              </a:tr>
              <a:tr h="370840">
                <a:tc>
                  <a:txBody>
                    <a:bodyPr/>
                    <a:lstStyle/>
                    <a:p>
                      <a:r>
                        <a:rPr lang="en-JP" sz="2400" dirty="0"/>
                        <a:t>¿</a:t>
                      </a:r>
                    </a:p>
                  </a:txBody>
                  <a:tcPr/>
                </a:tc>
                <a:tc>
                  <a:txBody>
                    <a:bodyPr/>
                    <a:lstStyle/>
                    <a:p>
                      <a:r>
                        <a:rPr lang="en-US" sz="2400" dirty="0"/>
                        <a:t>0xC2 0xBF</a:t>
                      </a:r>
                      <a:endParaRPr lang="en-JP" sz="2400" dirty="0"/>
                    </a:p>
                  </a:txBody>
                  <a:tcPr/>
                </a:tc>
                <a:tc>
                  <a:txBody>
                    <a:bodyPr/>
                    <a:lstStyle/>
                    <a:p>
                      <a:r>
                        <a:rPr lang="en-JP" sz="2400" dirty="0"/>
                        <a:t>Inverted Question Mark</a:t>
                      </a:r>
                    </a:p>
                  </a:txBody>
                  <a:tcPr/>
                </a:tc>
                <a:extLst>
                  <a:ext uri="{0D108BD9-81ED-4DB2-BD59-A6C34878D82A}">
                    <a16:rowId xmlns:a16="http://schemas.microsoft.com/office/drawing/2014/main" val="1318768844"/>
                  </a:ext>
                </a:extLst>
              </a:tr>
              <a:tr h="370840">
                <a:tc>
                  <a:txBody>
                    <a:bodyPr/>
                    <a:lstStyle/>
                    <a:p>
                      <a:r>
                        <a:rPr lang="ar-AE" sz="2400" dirty="0"/>
                        <a:t>ٹ</a:t>
                      </a:r>
                      <a:endParaRPr lang="en-JP" sz="2400" dirty="0"/>
                    </a:p>
                  </a:txBody>
                  <a:tcPr/>
                </a:tc>
                <a:tc>
                  <a:txBody>
                    <a:bodyPr/>
                    <a:lstStyle/>
                    <a:p>
                      <a:r>
                        <a:rPr lang="en-US" sz="2400" dirty="0"/>
                        <a:t>0xD9 0xB9</a:t>
                      </a:r>
                      <a:endParaRPr lang="en-JP" sz="2400" dirty="0"/>
                    </a:p>
                  </a:txBody>
                  <a:tcPr/>
                </a:tc>
                <a:tc>
                  <a:txBody>
                    <a:bodyPr/>
                    <a:lstStyle/>
                    <a:p>
                      <a:r>
                        <a:rPr lang="en-JP" sz="2400" dirty="0"/>
                        <a:t>Arabic Letter Tteh</a:t>
                      </a:r>
                    </a:p>
                  </a:txBody>
                  <a:tcPr/>
                </a:tc>
                <a:extLst>
                  <a:ext uri="{0D108BD9-81ED-4DB2-BD59-A6C34878D82A}">
                    <a16:rowId xmlns:a16="http://schemas.microsoft.com/office/drawing/2014/main" val="2004027771"/>
                  </a:ext>
                </a:extLst>
              </a:tr>
              <a:tr h="370840">
                <a:tc>
                  <a:txBody>
                    <a:bodyPr/>
                    <a:lstStyle/>
                    <a:p>
                      <a:r>
                        <a:rPr lang="sd-Arab-PK" sz="2400" dirty="0"/>
                        <a:t>ٺ</a:t>
                      </a:r>
                      <a:endParaRPr lang="en-JP" sz="2400" dirty="0"/>
                    </a:p>
                  </a:txBody>
                  <a:tcPr/>
                </a:tc>
                <a:tc>
                  <a:txBody>
                    <a:bodyPr/>
                    <a:lstStyle/>
                    <a:p>
                      <a:r>
                        <a:rPr lang="en-US" sz="2400" dirty="0"/>
                        <a:t>0xD9 0xBA</a:t>
                      </a:r>
                      <a:endParaRPr lang="en-JP" sz="2400" dirty="0"/>
                    </a:p>
                  </a:txBody>
                  <a:tcPr/>
                </a:tc>
                <a:tc>
                  <a:txBody>
                    <a:bodyPr/>
                    <a:lstStyle/>
                    <a:p>
                      <a:r>
                        <a:rPr lang="en-JP" sz="2400" dirty="0"/>
                        <a:t>Arabic Letter Tteheh</a:t>
                      </a:r>
                    </a:p>
                  </a:txBody>
                  <a:tcPr/>
                </a:tc>
                <a:extLst>
                  <a:ext uri="{0D108BD9-81ED-4DB2-BD59-A6C34878D82A}">
                    <a16:rowId xmlns:a16="http://schemas.microsoft.com/office/drawing/2014/main" val="206027758"/>
                  </a:ext>
                </a:extLst>
              </a:tr>
              <a:tr h="370840">
                <a:tc>
                  <a:txBody>
                    <a:bodyPr/>
                    <a:lstStyle/>
                    <a:p>
                      <a:r>
                        <a:rPr lang="ar-AE" sz="2400" dirty="0"/>
                        <a:t>ے</a:t>
                      </a:r>
                      <a:endParaRPr lang="en-JP" sz="2400" dirty="0"/>
                    </a:p>
                  </a:txBody>
                  <a:tcPr/>
                </a:tc>
                <a:tc>
                  <a:txBody>
                    <a:bodyPr/>
                    <a:lstStyle/>
                    <a:p>
                      <a:r>
                        <a:rPr lang="en-US" sz="2400" dirty="0"/>
                        <a:t>0xDB 0x92</a:t>
                      </a:r>
                      <a:endParaRPr lang="en-JP" sz="2400" dirty="0"/>
                    </a:p>
                  </a:txBody>
                  <a:tcPr/>
                </a:tc>
                <a:tc>
                  <a:txBody>
                    <a:bodyPr/>
                    <a:lstStyle/>
                    <a:p>
                      <a:r>
                        <a:rPr lang="en-JP" sz="2400" dirty="0"/>
                        <a:t>Arabic Letter Barree</a:t>
                      </a:r>
                    </a:p>
                  </a:txBody>
                  <a:tcPr/>
                </a:tc>
                <a:extLst>
                  <a:ext uri="{0D108BD9-81ED-4DB2-BD59-A6C34878D82A}">
                    <a16:rowId xmlns:a16="http://schemas.microsoft.com/office/drawing/2014/main" val="329246599"/>
                  </a:ext>
                </a:extLst>
              </a:tr>
              <a:tr h="370840">
                <a:tc>
                  <a:txBody>
                    <a:bodyPr/>
                    <a:lstStyle/>
                    <a:p>
                      <a:r>
                        <a:rPr lang="ar-AE" sz="2400" dirty="0"/>
                        <a:t>ۓ</a:t>
                      </a:r>
                      <a:endParaRPr lang="en-JP" sz="2400" dirty="0"/>
                    </a:p>
                  </a:txBody>
                  <a:tcPr/>
                </a:tc>
                <a:tc>
                  <a:txBody>
                    <a:bodyPr/>
                    <a:lstStyle/>
                    <a:p>
                      <a:r>
                        <a:rPr lang="en-US" sz="2400" dirty="0"/>
                        <a:t>0xDB 0x93</a:t>
                      </a:r>
                      <a:endParaRPr lang="en-JP" sz="2400" dirty="0"/>
                    </a:p>
                  </a:txBody>
                  <a:tcPr/>
                </a:tc>
                <a:tc>
                  <a:txBody>
                    <a:bodyPr/>
                    <a:lstStyle/>
                    <a:p>
                      <a:r>
                        <a:rPr lang="en-JP" sz="2400" dirty="0"/>
                        <a:t>Arabic Letter Barree with Hamza Above</a:t>
                      </a:r>
                    </a:p>
                  </a:txBody>
                  <a:tcPr/>
                </a:tc>
                <a:extLst>
                  <a:ext uri="{0D108BD9-81ED-4DB2-BD59-A6C34878D82A}">
                    <a16:rowId xmlns:a16="http://schemas.microsoft.com/office/drawing/2014/main" val="4011983959"/>
                  </a:ext>
                </a:extLst>
              </a:tr>
            </a:tbl>
          </a:graphicData>
        </a:graphic>
      </p:graphicFrame>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Tree>
    <p:extLst>
      <p:ext uri="{BB962C8B-B14F-4D97-AF65-F5344CB8AC3E}">
        <p14:creationId xmlns:p14="http://schemas.microsoft.com/office/powerpoint/2010/main" val="25051396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CD68A1-4270-A470-4CEF-A70AFC1EDEED}"/>
              </a:ext>
            </a:extLst>
          </p:cNvPr>
          <p:cNvSpPr>
            <a:spLocks noGrp="1"/>
          </p:cNvSpPr>
          <p:nvPr>
            <p:ph type="title"/>
          </p:nvPr>
        </p:nvSpPr>
        <p:spPr/>
        <p:txBody>
          <a:bodyPr/>
          <a:lstStyle/>
          <a:p>
            <a:r>
              <a:rPr lang="en-JP" dirty="0"/>
              <a:t>Setup (on Citus Database)</a:t>
            </a:r>
          </a:p>
        </p:txBody>
      </p:sp>
      <p:sp>
        <p:nvSpPr>
          <p:cNvPr id="6" name="Text Placeholder 5">
            <a:extLst>
              <a:ext uri="{FF2B5EF4-FFF2-40B4-BE49-F238E27FC236}">
                <a16:creationId xmlns:a16="http://schemas.microsoft.com/office/drawing/2014/main" id="{CE5BCCCC-CD8C-B150-AD83-C2DC3B5970F4}"/>
              </a:ext>
            </a:extLst>
          </p:cNvPr>
          <p:cNvSpPr>
            <a:spLocks noGrp="1"/>
          </p:cNvSpPr>
          <p:nvPr>
            <p:ph type="body" sz="quarter" idx="10"/>
          </p:nvPr>
        </p:nvSpPr>
        <p:spPr/>
        <p:txBody>
          <a:bodyPr/>
          <a:lstStyle/>
          <a:p>
            <a:r>
              <a:rPr lang="en-JP" dirty="0"/>
              <a:t>Sorting Experiments &gt;</a:t>
            </a:r>
          </a:p>
        </p:txBody>
      </p:sp>
      <p:sp>
        <p:nvSpPr>
          <p:cNvPr id="5" name="Rounded Rectangle 4">
            <a:extLst>
              <a:ext uri="{FF2B5EF4-FFF2-40B4-BE49-F238E27FC236}">
                <a16:creationId xmlns:a16="http://schemas.microsoft.com/office/drawing/2014/main" id="{C4BADD64-AAC0-E95D-5497-9AE06857A2FA}"/>
              </a:ext>
            </a:extLst>
          </p:cNvPr>
          <p:cNvSpPr/>
          <p:nvPr/>
        </p:nvSpPr>
        <p:spPr bwMode="auto">
          <a:xfrm>
            <a:off x="590868" y="1128156"/>
            <a:ext cx="11018520" cy="4405745"/>
          </a:xfrm>
          <a:prstGeom prst="roundRect">
            <a:avLst>
              <a:gd name="adj" fmla="val 3772"/>
            </a:avLst>
          </a:prstGeom>
          <a:solidFill>
            <a:schemeClr val="bg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380" dirty="0">
                <a:solidFill>
                  <a:schemeClr val="tx2"/>
                </a:solidFill>
                <a:latin typeface="Courier" pitchFamily="2" charset="0"/>
                <a:ea typeface="Segoe UI" pitchFamily="34" charset="0"/>
                <a:cs typeface="Segoe UI" pitchFamily="34" charset="0"/>
              </a:rPr>
              <a:t>CREATE TABLE </a:t>
            </a:r>
            <a:r>
              <a:rPr lang="en-US" sz="2380" b="1" dirty="0">
                <a:solidFill>
                  <a:schemeClr val="tx2"/>
                </a:solidFill>
                <a:latin typeface="Courier" pitchFamily="2" charset="0"/>
                <a:ea typeface="Segoe UI" pitchFamily="34" charset="0"/>
                <a:cs typeface="Segoe UI" pitchFamily="34" charset="0"/>
              </a:rPr>
              <a:t>t_en_US_utf8</a:t>
            </a:r>
            <a:r>
              <a:rPr lang="en-US" sz="2380" dirty="0">
                <a:solidFill>
                  <a:schemeClr val="tx2"/>
                </a:solidFill>
                <a:latin typeface="Courier" pitchFamily="2" charset="0"/>
                <a:ea typeface="Segoe UI" pitchFamily="34" charset="0"/>
                <a:cs typeface="Segoe UI" pitchFamily="34" charset="0"/>
              </a:rPr>
              <a:t> (t text COLLATE "</a:t>
            </a:r>
            <a:r>
              <a:rPr lang="en-US" sz="2380" b="1" dirty="0">
                <a:solidFill>
                  <a:schemeClr val="tx2"/>
                </a:solidFill>
                <a:latin typeface="Courier" pitchFamily="2" charset="0"/>
                <a:ea typeface="Segoe UI" pitchFamily="34" charset="0"/>
                <a:cs typeface="Segoe UI" pitchFamily="34" charset="0"/>
              </a:rPr>
              <a:t>en_US.utf8</a:t>
            </a:r>
            <a:r>
              <a:rPr lang="en-US" sz="2380" dirty="0">
                <a:solidFill>
                  <a:schemeClr val="tx2"/>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US" sz="2380" dirty="0">
                <a:solidFill>
                  <a:schemeClr val="tx2"/>
                </a:solidFill>
                <a:latin typeface="Courier" pitchFamily="2" charset="0"/>
                <a:ea typeface="Segoe UI" pitchFamily="34" charset="0"/>
                <a:cs typeface="Segoe UI" pitchFamily="34" charset="0"/>
              </a:rPr>
              <a:t>CREATE TABLE </a:t>
            </a:r>
            <a:r>
              <a:rPr lang="en-US" sz="2380" b="1" dirty="0" err="1">
                <a:solidFill>
                  <a:schemeClr val="tx2"/>
                </a:solidFill>
                <a:latin typeface="Courier" pitchFamily="2" charset="0"/>
                <a:ea typeface="Segoe UI" pitchFamily="34" charset="0"/>
                <a:cs typeface="Segoe UI" pitchFamily="34" charset="0"/>
              </a:rPr>
              <a:t>t_en_US_x_icu</a:t>
            </a:r>
            <a:r>
              <a:rPr lang="en-US" sz="2380" dirty="0">
                <a:solidFill>
                  <a:schemeClr val="tx2"/>
                </a:solidFill>
                <a:latin typeface="Courier" pitchFamily="2" charset="0"/>
                <a:ea typeface="Segoe UI" pitchFamily="34" charset="0"/>
                <a:cs typeface="Segoe UI" pitchFamily="34" charset="0"/>
              </a:rPr>
              <a:t> (t text COLLATE "</a:t>
            </a:r>
            <a:r>
              <a:rPr lang="en-US" sz="2380" b="1" dirty="0" err="1">
                <a:solidFill>
                  <a:schemeClr val="tx2"/>
                </a:solidFill>
                <a:latin typeface="Courier" pitchFamily="2" charset="0"/>
                <a:ea typeface="Segoe UI" pitchFamily="34" charset="0"/>
                <a:cs typeface="Segoe UI" pitchFamily="34" charset="0"/>
              </a:rPr>
              <a:t>en</a:t>
            </a:r>
            <a:r>
              <a:rPr lang="en-US" sz="2380" b="1" dirty="0">
                <a:solidFill>
                  <a:schemeClr val="tx2"/>
                </a:solidFill>
                <a:latin typeface="Courier" pitchFamily="2" charset="0"/>
                <a:ea typeface="Segoe UI" pitchFamily="34" charset="0"/>
                <a:cs typeface="Segoe UI" pitchFamily="34" charset="0"/>
              </a:rPr>
              <a:t>-US-x-</a:t>
            </a:r>
            <a:r>
              <a:rPr lang="en-US" sz="2380" b="1" dirty="0" err="1">
                <a:solidFill>
                  <a:schemeClr val="tx2"/>
                </a:solidFill>
                <a:latin typeface="Courier" pitchFamily="2" charset="0"/>
                <a:ea typeface="Segoe UI" pitchFamily="34" charset="0"/>
                <a:cs typeface="Segoe UI" pitchFamily="34" charset="0"/>
              </a:rPr>
              <a:t>icu</a:t>
            </a:r>
            <a:r>
              <a:rPr lang="en-US" sz="2380" dirty="0">
                <a:solidFill>
                  <a:schemeClr val="tx2"/>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US" sz="2380" dirty="0">
                <a:solidFill>
                  <a:schemeClr val="tx2"/>
                </a:solidFill>
                <a:latin typeface="Courier" pitchFamily="2" charset="0"/>
                <a:ea typeface="Segoe UI" pitchFamily="34" charset="0"/>
                <a:cs typeface="Segoe UI" pitchFamily="34" charset="0"/>
              </a:rPr>
              <a:t>CREATE TABLE </a:t>
            </a:r>
            <a:r>
              <a:rPr lang="en-US" sz="2380" b="1" dirty="0">
                <a:solidFill>
                  <a:schemeClr val="tx2"/>
                </a:solidFill>
                <a:latin typeface="Courier" pitchFamily="2" charset="0"/>
                <a:ea typeface="Segoe UI" pitchFamily="34" charset="0"/>
                <a:cs typeface="Segoe UI" pitchFamily="34" charset="0"/>
              </a:rPr>
              <a:t>t_ja_JP_utf8</a:t>
            </a:r>
            <a:r>
              <a:rPr lang="en-US" sz="2380" dirty="0">
                <a:solidFill>
                  <a:schemeClr val="tx2"/>
                </a:solidFill>
                <a:latin typeface="Courier" pitchFamily="2" charset="0"/>
                <a:ea typeface="Segoe UI" pitchFamily="34" charset="0"/>
                <a:cs typeface="Segoe UI" pitchFamily="34" charset="0"/>
              </a:rPr>
              <a:t> (t text COLLATE "</a:t>
            </a:r>
            <a:r>
              <a:rPr lang="en-US" sz="2380" b="1" dirty="0">
                <a:solidFill>
                  <a:schemeClr val="tx2"/>
                </a:solidFill>
                <a:latin typeface="Courier" pitchFamily="2" charset="0"/>
                <a:ea typeface="Segoe UI" pitchFamily="34" charset="0"/>
                <a:cs typeface="Segoe UI" pitchFamily="34" charset="0"/>
              </a:rPr>
              <a:t>ja_JP.utf8</a:t>
            </a:r>
            <a:r>
              <a:rPr lang="en-US" sz="2380" dirty="0">
                <a:solidFill>
                  <a:schemeClr val="tx2"/>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US" sz="2380" dirty="0">
                <a:solidFill>
                  <a:schemeClr val="tx2"/>
                </a:solidFill>
                <a:latin typeface="Courier" pitchFamily="2" charset="0"/>
                <a:ea typeface="Segoe UI" pitchFamily="34" charset="0"/>
                <a:cs typeface="Segoe UI" pitchFamily="34" charset="0"/>
              </a:rPr>
              <a:t>CREATE TABLE </a:t>
            </a:r>
            <a:r>
              <a:rPr lang="en-US" sz="2380" b="1" dirty="0" err="1">
                <a:solidFill>
                  <a:schemeClr val="tx2"/>
                </a:solidFill>
                <a:latin typeface="Courier" pitchFamily="2" charset="0"/>
                <a:ea typeface="Segoe UI" pitchFamily="34" charset="0"/>
                <a:cs typeface="Segoe UI" pitchFamily="34" charset="0"/>
              </a:rPr>
              <a:t>t_ja_x_icu</a:t>
            </a:r>
            <a:r>
              <a:rPr lang="en-US" sz="2380" dirty="0">
                <a:solidFill>
                  <a:schemeClr val="tx2"/>
                </a:solidFill>
                <a:latin typeface="Courier" pitchFamily="2" charset="0"/>
                <a:ea typeface="Segoe UI" pitchFamily="34" charset="0"/>
                <a:cs typeface="Segoe UI" pitchFamily="34" charset="0"/>
              </a:rPr>
              <a:t> (t text COLLATE "</a:t>
            </a:r>
            <a:r>
              <a:rPr lang="en-US" sz="2380" b="1" dirty="0">
                <a:solidFill>
                  <a:schemeClr val="tx2"/>
                </a:solidFill>
                <a:latin typeface="Courier" pitchFamily="2" charset="0"/>
                <a:ea typeface="Segoe UI" pitchFamily="34" charset="0"/>
                <a:cs typeface="Segoe UI" pitchFamily="34" charset="0"/>
              </a:rPr>
              <a:t>ja-x-</a:t>
            </a:r>
            <a:r>
              <a:rPr lang="en-US" sz="2380" b="1" dirty="0" err="1">
                <a:solidFill>
                  <a:schemeClr val="tx2"/>
                </a:solidFill>
                <a:latin typeface="Courier" pitchFamily="2" charset="0"/>
                <a:ea typeface="Segoe UI" pitchFamily="34" charset="0"/>
                <a:cs typeface="Segoe UI" pitchFamily="34" charset="0"/>
              </a:rPr>
              <a:t>icu</a:t>
            </a:r>
            <a:r>
              <a:rPr lang="en-US" sz="2380" dirty="0">
                <a:solidFill>
                  <a:schemeClr val="tx2"/>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US" sz="2380" dirty="0">
                <a:solidFill>
                  <a:schemeClr val="tx2"/>
                </a:solidFill>
                <a:latin typeface="Courier" pitchFamily="2" charset="0"/>
                <a:ea typeface="Segoe UI" pitchFamily="34" charset="0"/>
                <a:cs typeface="Segoe UI" pitchFamily="34" charset="0"/>
              </a:rPr>
              <a:t>CREATE TABLE </a:t>
            </a:r>
            <a:r>
              <a:rPr lang="en-US" sz="2380" b="1" dirty="0" err="1">
                <a:solidFill>
                  <a:schemeClr val="tx2"/>
                </a:solidFill>
                <a:latin typeface="Courier" pitchFamily="2" charset="0"/>
                <a:ea typeface="Segoe UI" pitchFamily="34" charset="0"/>
                <a:cs typeface="Segoe UI" pitchFamily="34" charset="0"/>
              </a:rPr>
              <a:t>t_ja_JP_x_icu</a:t>
            </a:r>
            <a:r>
              <a:rPr lang="en-US" sz="2380" dirty="0">
                <a:solidFill>
                  <a:schemeClr val="tx2"/>
                </a:solidFill>
                <a:latin typeface="Courier" pitchFamily="2" charset="0"/>
                <a:ea typeface="Segoe UI" pitchFamily="34" charset="0"/>
                <a:cs typeface="Segoe UI" pitchFamily="34" charset="0"/>
              </a:rPr>
              <a:t> (t text COLLATE "</a:t>
            </a:r>
            <a:r>
              <a:rPr lang="en-US" sz="2380" b="1" dirty="0">
                <a:solidFill>
                  <a:schemeClr val="tx2"/>
                </a:solidFill>
                <a:latin typeface="Courier" pitchFamily="2" charset="0"/>
                <a:ea typeface="Segoe UI" pitchFamily="34" charset="0"/>
                <a:cs typeface="Segoe UI" pitchFamily="34" charset="0"/>
              </a:rPr>
              <a:t>ja-JP-x-</a:t>
            </a:r>
            <a:r>
              <a:rPr lang="en-US" sz="2380" b="1" dirty="0" err="1">
                <a:solidFill>
                  <a:schemeClr val="tx2"/>
                </a:solidFill>
                <a:latin typeface="Courier" pitchFamily="2" charset="0"/>
                <a:ea typeface="Segoe UI" pitchFamily="34" charset="0"/>
                <a:cs typeface="Segoe UI" pitchFamily="34" charset="0"/>
              </a:rPr>
              <a:t>icu</a:t>
            </a:r>
            <a:r>
              <a:rPr lang="en-US" sz="2380" dirty="0">
                <a:solidFill>
                  <a:schemeClr val="tx2"/>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US" sz="2380" dirty="0">
                <a:solidFill>
                  <a:schemeClr val="tx2"/>
                </a:solidFill>
                <a:latin typeface="Courier" pitchFamily="2" charset="0"/>
                <a:ea typeface="Segoe UI" pitchFamily="34" charset="0"/>
                <a:cs typeface="Segoe UI" pitchFamily="34" charset="0"/>
              </a:rPr>
              <a:t>CREATE TABLE </a:t>
            </a:r>
            <a:r>
              <a:rPr lang="en-US" sz="2380" b="1" dirty="0">
                <a:solidFill>
                  <a:schemeClr val="tx2"/>
                </a:solidFill>
                <a:latin typeface="Courier" pitchFamily="2" charset="0"/>
                <a:ea typeface="Segoe UI" pitchFamily="34" charset="0"/>
                <a:cs typeface="Segoe UI" pitchFamily="34" charset="0"/>
              </a:rPr>
              <a:t>t_zh_CN_utf8 </a:t>
            </a:r>
            <a:r>
              <a:rPr lang="en-US" sz="2380" dirty="0">
                <a:solidFill>
                  <a:schemeClr val="tx2"/>
                </a:solidFill>
                <a:latin typeface="Courier" pitchFamily="2" charset="0"/>
                <a:ea typeface="Segoe UI" pitchFamily="34" charset="0"/>
                <a:cs typeface="Segoe UI" pitchFamily="34" charset="0"/>
              </a:rPr>
              <a:t>(t text COLLATE "</a:t>
            </a:r>
            <a:r>
              <a:rPr lang="en-US" sz="2380" b="1" dirty="0">
                <a:solidFill>
                  <a:schemeClr val="tx2"/>
                </a:solidFill>
                <a:latin typeface="Courier" pitchFamily="2" charset="0"/>
                <a:ea typeface="Segoe UI" pitchFamily="34" charset="0"/>
                <a:cs typeface="Segoe UI" pitchFamily="34" charset="0"/>
              </a:rPr>
              <a:t>zh_CN.utf8</a:t>
            </a:r>
            <a:r>
              <a:rPr lang="en-US" sz="2380" dirty="0">
                <a:solidFill>
                  <a:schemeClr val="tx2"/>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US" sz="2380" dirty="0">
                <a:solidFill>
                  <a:schemeClr val="tx2"/>
                </a:solidFill>
                <a:latin typeface="Courier" pitchFamily="2" charset="0"/>
                <a:ea typeface="Segoe UI" pitchFamily="34" charset="0"/>
                <a:cs typeface="Segoe UI" pitchFamily="34" charset="0"/>
              </a:rPr>
              <a:t>CREATE TABLE </a:t>
            </a:r>
            <a:r>
              <a:rPr lang="en-US" sz="2380" b="1" dirty="0" err="1">
                <a:solidFill>
                  <a:schemeClr val="tx2"/>
                </a:solidFill>
                <a:latin typeface="Courier" pitchFamily="2" charset="0"/>
                <a:ea typeface="Segoe UI" pitchFamily="34" charset="0"/>
                <a:cs typeface="Segoe UI" pitchFamily="34" charset="0"/>
              </a:rPr>
              <a:t>t_zh_x_icu</a:t>
            </a:r>
            <a:r>
              <a:rPr lang="en-US" sz="2380" dirty="0">
                <a:solidFill>
                  <a:schemeClr val="tx2"/>
                </a:solidFill>
                <a:latin typeface="Courier" pitchFamily="2" charset="0"/>
                <a:ea typeface="Segoe UI" pitchFamily="34" charset="0"/>
                <a:cs typeface="Segoe UI" pitchFamily="34" charset="0"/>
              </a:rPr>
              <a:t> (t text COLLATE "</a:t>
            </a:r>
            <a:r>
              <a:rPr lang="en-US" sz="2380" b="1" dirty="0" err="1">
                <a:solidFill>
                  <a:schemeClr val="tx2"/>
                </a:solidFill>
                <a:latin typeface="Courier" pitchFamily="2" charset="0"/>
                <a:ea typeface="Segoe UI" pitchFamily="34" charset="0"/>
                <a:cs typeface="Segoe UI" pitchFamily="34" charset="0"/>
              </a:rPr>
              <a:t>zh</a:t>
            </a:r>
            <a:r>
              <a:rPr lang="en-US" sz="2380" b="1" dirty="0">
                <a:solidFill>
                  <a:schemeClr val="tx2"/>
                </a:solidFill>
                <a:latin typeface="Courier" pitchFamily="2" charset="0"/>
                <a:ea typeface="Segoe UI" pitchFamily="34" charset="0"/>
                <a:cs typeface="Segoe UI" pitchFamily="34" charset="0"/>
              </a:rPr>
              <a:t>-x-</a:t>
            </a:r>
            <a:r>
              <a:rPr lang="en-US" sz="2380" b="1" dirty="0" err="1">
                <a:solidFill>
                  <a:schemeClr val="tx2"/>
                </a:solidFill>
                <a:latin typeface="Courier" pitchFamily="2" charset="0"/>
                <a:ea typeface="Segoe UI" pitchFamily="34" charset="0"/>
                <a:cs typeface="Segoe UI" pitchFamily="34" charset="0"/>
              </a:rPr>
              <a:t>icu</a:t>
            </a:r>
            <a:r>
              <a:rPr lang="en-US" sz="2380" dirty="0">
                <a:solidFill>
                  <a:schemeClr val="tx2"/>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US" sz="2380" dirty="0">
                <a:solidFill>
                  <a:schemeClr val="tx2"/>
                </a:solidFill>
                <a:latin typeface="Courier" pitchFamily="2" charset="0"/>
                <a:ea typeface="Segoe UI" pitchFamily="34" charset="0"/>
                <a:cs typeface="Segoe UI" pitchFamily="34" charset="0"/>
              </a:rPr>
              <a:t>CREATE TABLE </a:t>
            </a:r>
            <a:r>
              <a:rPr lang="en-US" sz="2380" b="1" dirty="0" err="1">
                <a:solidFill>
                  <a:schemeClr val="tx2"/>
                </a:solidFill>
                <a:latin typeface="Courier" pitchFamily="2" charset="0"/>
                <a:ea typeface="Segoe UI" pitchFamily="34" charset="0"/>
                <a:cs typeface="Segoe UI" pitchFamily="34" charset="0"/>
              </a:rPr>
              <a:t>t_zh_Hans_x_icu</a:t>
            </a:r>
            <a:r>
              <a:rPr lang="en-US" sz="2380" dirty="0">
                <a:solidFill>
                  <a:schemeClr val="tx2"/>
                </a:solidFill>
                <a:latin typeface="Courier" pitchFamily="2" charset="0"/>
                <a:ea typeface="Segoe UI" pitchFamily="34" charset="0"/>
                <a:cs typeface="Segoe UI" pitchFamily="34" charset="0"/>
              </a:rPr>
              <a:t> (t text COLLATE "</a:t>
            </a:r>
            <a:r>
              <a:rPr lang="en-US" sz="2380" b="1" dirty="0" err="1">
                <a:solidFill>
                  <a:schemeClr val="tx2"/>
                </a:solidFill>
                <a:latin typeface="Courier" pitchFamily="2" charset="0"/>
                <a:ea typeface="Segoe UI" pitchFamily="34" charset="0"/>
                <a:cs typeface="Segoe UI" pitchFamily="34" charset="0"/>
              </a:rPr>
              <a:t>zh</a:t>
            </a:r>
            <a:r>
              <a:rPr lang="en-US" sz="2380" b="1" dirty="0">
                <a:solidFill>
                  <a:schemeClr val="tx2"/>
                </a:solidFill>
                <a:latin typeface="Courier" pitchFamily="2" charset="0"/>
                <a:ea typeface="Segoe UI" pitchFamily="34" charset="0"/>
                <a:cs typeface="Segoe UI" pitchFamily="34" charset="0"/>
              </a:rPr>
              <a:t>-Hans-x-</a:t>
            </a:r>
            <a:r>
              <a:rPr lang="en-US" sz="2380" b="1" dirty="0" err="1">
                <a:solidFill>
                  <a:schemeClr val="tx2"/>
                </a:solidFill>
                <a:latin typeface="Courier" pitchFamily="2" charset="0"/>
                <a:ea typeface="Segoe UI" pitchFamily="34" charset="0"/>
                <a:cs typeface="Segoe UI" pitchFamily="34" charset="0"/>
              </a:rPr>
              <a:t>icu</a:t>
            </a:r>
            <a:r>
              <a:rPr lang="en-US" sz="2380" dirty="0">
                <a:solidFill>
                  <a:schemeClr val="tx2"/>
                </a:solidFill>
                <a:latin typeface="Courier" pitchFamily="2" charset="0"/>
                <a:ea typeface="Segoe UI" pitchFamily="34" charset="0"/>
                <a:cs typeface="Segoe UI" pitchFamily="34" charset="0"/>
              </a:rPr>
              <a:t>");</a:t>
            </a:r>
          </a:p>
          <a:p>
            <a:pPr algn="l" defTabSz="932472" fontAlgn="base">
              <a:spcBef>
                <a:spcPct val="0"/>
              </a:spcBef>
              <a:spcAft>
                <a:spcPct val="0"/>
              </a:spcAft>
            </a:pPr>
            <a:r>
              <a:rPr lang="en-US" sz="2380" dirty="0">
                <a:solidFill>
                  <a:schemeClr val="tx2"/>
                </a:solidFill>
                <a:latin typeface="Courier" pitchFamily="2" charset="0"/>
                <a:ea typeface="Segoe UI" pitchFamily="34" charset="0"/>
                <a:cs typeface="Segoe UI" pitchFamily="34" charset="0"/>
              </a:rPr>
              <a:t>CREATE TABLE </a:t>
            </a:r>
            <a:r>
              <a:rPr lang="en-US" sz="2380" b="1" dirty="0" err="1">
                <a:solidFill>
                  <a:schemeClr val="tx2"/>
                </a:solidFill>
                <a:latin typeface="Courier" pitchFamily="2" charset="0"/>
                <a:ea typeface="Segoe UI" pitchFamily="34" charset="0"/>
                <a:cs typeface="Segoe UI" pitchFamily="34" charset="0"/>
              </a:rPr>
              <a:t>t_zh_Hant_x_icu</a:t>
            </a:r>
            <a:r>
              <a:rPr lang="en-US" sz="2380" dirty="0">
                <a:solidFill>
                  <a:schemeClr val="tx2"/>
                </a:solidFill>
                <a:latin typeface="Courier" pitchFamily="2" charset="0"/>
                <a:ea typeface="Segoe UI" pitchFamily="34" charset="0"/>
                <a:cs typeface="Segoe UI" pitchFamily="34" charset="0"/>
              </a:rPr>
              <a:t> (t text COLLATE "</a:t>
            </a:r>
            <a:r>
              <a:rPr lang="en-US" sz="2380" b="1" dirty="0" err="1">
                <a:solidFill>
                  <a:schemeClr val="tx2"/>
                </a:solidFill>
                <a:latin typeface="Courier" pitchFamily="2" charset="0"/>
                <a:ea typeface="Segoe UI" pitchFamily="34" charset="0"/>
                <a:cs typeface="Segoe UI" pitchFamily="34" charset="0"/>
              </a:rPr>
              <a:t>zh</a:t>
            </a:r>
            <a:r>
              <a:rPr lang="en-US" sz="2380" b="1" dirty="0">
                <a:solidFill>
                  <a:schemeClr val="tx2"/>
                </a:solidFill>
                <a:latin typeface="Courier" pitchFamily="2" charset="0"/>
                <a:ea typeface="Segoe UI" pitchFamily="34" charset="0"/>
                <a:cs typeface="Segoe UI" pitchFamily="34" charset="0"/>
              </a:rPr>
              <a:t>-</a:t>
            </a:r>
            <a:r>
              <a:rPr lang="en-US" sz="2380" b="1" dirty="0" err="1">
                <a:solidFill>
                  <a:schemeClr val="tx2"/>
                </a:solidFill>
                <a:latin typeface="Courier" pitchFamily="2" charset="0"/>
                <a:ea typeface="Segoe UI" pitchFamily="34" charset="0"/>
                <a:cs typeface="Segoe UI" pitchFamily="34" charset="0"/>
              </a:rPr>
              <a:t>Hant</a:t>
            </a:r>
            <a:r>
              <a:rPr lang="en-US" sz="2380" b="1" dirty="0">
                <a:solidFill>
                  <a:schemeClr val="tx2"/>
                </a:solidFill>
                <a:latin typeface="Courier" pitchFamily="2" charset="0"/>
                <a:ea typeface="Segoe UI" pitchFamily="34" charset="0"/>
                <a:cs typeface="Segoe UI" pitchFamily="34" charset="0"/>
              </a:rPr>
              <a:t>-x-</a:t>
            </a:r>
            <a:r>
              <a:rPr lang="en-US" sz="2380" b="1" dirty="0" err="1">
                <a:solidFill>
                  <a:schemeClr val="tx2"/>
                </a:solidFill>
                <a:latin typeface="Courier" pitchFamily="2" charset="0"/>
                <a:ea typeface="Segoe UI" pitchFamily="34" charset="0"/>
                <a:cs typeface="Segoe UI" pitchFamily="34" charset="0"/>
              </a:rPr>
              <a:t>icu</a:t>
            </a:r>
            <a:r>
              <a:rPr lang="en-US" sz="2380" dirty="0">
                <a:solidFill>
                  <a:schemeClr val="tx2"/>
                </a:solidFill>
                <a:latin typeface="Courier" pitchFamily="2" charset="0"/>
                <a:ea typeface="Segoe UI" pitchFamily="34" charset="0"/>
                <a:cs typeface="Segoe UI" pitchFamily="34" charset="0"/>
              </a:rPr>
              <a:t>");</a:t>
            </a:r>
            <a:endParaRPr lang="en-JP" sz="2380" dirty="0">
              <a:solidFill>
                <a:schemeClr val="tx2"/>
              </a:solidFill>
              <a:latin typeface="Courier" pitchFamily="2" charset="0"/>
              <a:ea typeface="Segoe UI" pitchFamily="34" charset="0"/>
              <a:cs typeface="Segoe UI" pitchFamily="34" charset="0"/>
            </a:endParaRPr>
          </a:p>
        </p:txBody>
      </p:sp>
    </p:spTree>
    <p:extLst>
      <p:ext uri="{BB962C8B-B14F-4D97-AF65-F5344CB8AC3E}">
        <p14:creationId xmlns:p14="http://schemas.microsoft.com/office/powerpoint/2010/main" val="36328027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a:t>t_en_US_utf8 </a:t>
            </a:r>
            <a:r>
              <a:rPr lang="en-JP" dirty="0"/>
              <a:t>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#001</a:t>
                      </a:r>
                    </a:p>
                    <a:p>
                      <a:r>
                        <a:rPr lang="en-JP" sz="2400" dirty="0"/>
                        <a:t>-008</a:t>
                      </a:r>
                    </a:p>
                  </a:txBody>
                  <a:tcPr/>
                </a:tc>
                <a:tc>
                  <a:txBody>
                    <a:bodyPr/>
                    <a:lstStyle/>
                    <a:p>
                      <a:r>
                        <a:rPr lang="en-JP" sz="2400" dirty="0"/>
                        <a:t>#009</a:t>
                      </a:r>
                    </a:p>
                    <a:p>
                      <a:r>
                        <a:rPr lang="en-JP" sz="2400" dirty="0"/>
                        <a:t>-016</a:t>
                      </a:r>
                    </a:p>
                  </a:txBody>
                  <a:tcPr/>
                </a:tc>
                <a:tc>
                  <a:txBody>
                    <a:bodyPr/>
                    <a:lstStyle/>
                    <a:p>
                      <a:r>
                        <a:rPr lang="en-JP" sz="2400" dirty="0"/>
                        <a:t>#017</a:t>
                      </a:r>
                    </a:p>
                    <a:p>
                      <a:r>
                        <a:rPr lang="en-JP" sz="2400" dirty="0"/>
                        <a:t>-024</a:t>
                      </a:r>
                    </a:p>
                  </a:txBody>
                  <a:tcPr/>
                </a:tc>
                <a:tc>
                  <a:txBody>
                    <a:bodyPr/>
                    <a:lstStyle/>
                    <a:p>
                      <a:r>
                        <a:rPr lang="en-JP" sz="2400" dirty="0"/>
                        <a:t>#025</a:t>
                      </a:r>
                    </a:p>
                    <a:p>
                      <a:r>
                        <a:rPr lang="en-JP" sz="2400" dirty="0"/>
                        <a:t>-032</a:t>
                      </a:r>
                    </a:p>
                  </a:txBody>
                  <a:tcPr/>
                </a:tc>
                <a:tc>
                  <a:txBody>
                    <a:bodyPr/>
                    <a:lstStyle/>
                    <a:p>
                      <a:r>
                        <a:rPr lang="en-JP" sz="2400" dirty="0"/>
                        <a:t>#033</a:t>
                      </a:r>
                    </a:p>
                    <a:p>
                      <a:r>
                        <a:rPr lang="en-JP" sz="2400" dirty="0"/>
                        <a:t>-040</a:t>
                      </a:r>
                    </a:p>
                  </a:txBody>
                  <a:tcPr/>
                </a:tc>
                <a:tc>
                  <a:txBody>
                    <a:bodyPr/>
                    <a:lstStyle/>
                    <a:p>
                      <a:r>
                        <a:rPr lang="en-JP" sz="2400" dirty="0"/>
                        <a:t>#041</a:t>
                      </a:r>
                    </a:p>
                    <a:p>
                      <a:r>
                        <a:rPr lang="en-JP" sz="2400" dirty="0"/>
                        <a:t>-048</a:t>
                      </a:r>
                    </a:p>
                  </a:txBody>
                  <a:tcPr/>
                </a:tc>
                <a:tc>
                  <a:txBody>
                    <a:bodyPr/>
                    <a:lstStyle/>
                    <a:p>
                      <a:r>
                        <a:rPr lang="en-JP" sz="2400" dirty="0"/>
                        <a:t>#049</a:t>
                      </a:r>
                    </a:p>
                    <a:p>
                      <a:r>
                        <a:rPr lang="en-JP" sz="2400" dirty="0"/>
                        <a:t>-056</a:t>
                      </a:r>
                    </a:p>
                  </a:txBody>
                  <a:tcPr/>
                </a:tc>
                <a:tc>
                  <a:txBody>
                    <a:bodyPr/>
                    <a:lstStyle/>
                    <a:p>
                      <a:r>
                        <a:rPr lang="en-JP" sz="2400" dirty="0"/>
                        <a:t>#057</a:t>
                      </a:r>
                    </a:p>
                    <a:p>
                      <a:r>
                        <a:rPr lang="en-JP" sz="2400" dirty="0"/>
                        <a:t>-064</a:t>
                      </a:r>
                    </a:p>
                  </a:txBody>
                  <a:tcPr/>
                </a:tc>
                <a:tc>
                  <a:txBody>
                    <a:bodyPr/>
                    <a:lstStyle/>
                    <a:p>
                      <a:r>
                        <a:rPr lang="en-JP" sz="2400" dirty="0"/>
                        <a:t>#065</a:t>
                      </a:r>
                    </a:p>
                    <a:p>
                      <a:r>
                        <a:rPr lang="en-JP" sz="2400" dirty="0"/>
                        <a:t>-072</a:t>
                      </a:r>
                    </a:p>
                  </a:txBody>
                  <a:tcPr/>
                </a:tc>
                <a:tc>
                  <a:txBody>
                    <a:bodyPr/>
                    <a:lstStyle/>
                    <a:p>
                      <a:r>
                        <a:rPr lang="en-JP" sz="2400" dirty="0"/>
                        <a:t>#073</a:t>
                      </a:r>
                    </a:p>
                    <a:p>
                      <a:r>
                        <a:rPr lang="en-JP" sz="2400" dirty="0"/>
                        <a:t>-080</a:t>
                      </a:r>
                    </a:p>
                  </a:txBody>
                  <a:tcPr/>
                </a:tc>
                <a:tc>
                  <a:txBody>
                    <a:bodyPr/>
                    <a:lstStyle/>
                    <a:p>
                      <a:r>
                        <a:rPr lang="en-JP" sz="2400" dirty="0"/>
                        <a:t>#081</a:t>
                      </a:r>
                    </a:p>
                    <a:p>
                      <a:r>
                        <a:rPr lang="en-JP" sz="2400" dirty="0"/>
                        <a:t>-088</a:t>
                      </a:r>
                    </a:p>
                  </a:txBody>
                  <a:tcPr/>
                </a:tc>
                <a:extLst>
                  <a:ext uri="{0D108BD9-81ED-4DB2-BD59-A6C34878D82A}">
                    <a16:rowId xmlns:a16="http://schemas.microsoft.com/office/drawing/2014/main" val="2149240280"/>
                  </a:ext>
                </a:extLst>
              </a:tr>
              <a:tr h="370840">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ン</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⓪</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㉌</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あぁ</a:t>
                      </a: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rtl="1" fontAlgn="ctr"/>
                      <a:r>
                        <a:rPr lang="sd-Arab-PK" sz="2400" b="0" i="0" u="none" strike="noStrike">
                          <a:solidFill>
                            <a:srgbClr val="000000"/>
                          </a:solidFill>
                          <a:effectLst/>
                          <a:latin typeface="游ゴシック" panose="020B0400000000000000" pitchFamily="34" charset="-128"/>
                          <a:ea typeface="游ゴシック" panose="020B0400000000000000" pitchFamily="34" charset="-128"/>
                        </a:rPr>
                        <a:t>ٺ</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❶</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ん</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가</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ああ</a:t>
                      </a: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①</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❾</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ア</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까</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０</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あっ</a:t>
                      </a: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⑨</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찌</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𡨸</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あつ</a:t>
                      </a: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⑴</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히</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９</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𢆥</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あゝ</a:t>
                      </a: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⑼</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あー</a:t>
                      </a: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English Collation &gt; libc &gt;</a:t>
            </a:r>
          </a:p>
        </p:txBody>
      </p:sp>
      <p:sp>
        <p:nvSpPr>
          <p:cNvPr id="3" name="TextBox 2">
            <a:extLst>
              <a:ext uri="{FF2B5EF4-FFF2-40B4-BE49-F238E27FC236}">
                <a16:creationId xmlns:a16="http://schemas.microsoft.com/office/drawing/2014/main" id="{30353800-050F-576E-28FC-BDC1AF8F97DA}"/>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(1/2)</a:t>
            </a:r>
          </a:p>
        </p:txBody>
      </p:sp>
      <p:sp>
        <p:nvSpPr>
          <p:cNvPr id="6" name="Rectangle 5">
            <a:extLst>
              <a:ext uri="{FF2B5EF4-FFF2-40B4-BE49-F238E27FC236}">
                <a16:creationId xmlns:a16="http://schemas.microsoft.com/office/drawing/2014/main" id="{11C91E36-6B1F-7EAD-896E-D362BDAD8957}"/>
              </a:ext>
            </a:extLst>
          </p:cNvPr>
          <p:cNvSpPr/>
          <p:nvPr/>
        </p:nvSpPr>
        <p:spPr bwMode="auto">
          <a:xfrm>
            <a:off x="1552009" y="3385751"/>
            <a:ext cx="953941" cy="37070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C8A374F-8BCC-92F3-C4C6-D65021940D3A}"/>
              </a:ext>
            </a:extLst>
          </p:cNvPr>
          <p:cNvSpPr/>
          <p:nvPr/>
        </p:nvSpPr>
        <p:spPr bwMode="auto">
          <a:xfrm>
            <a:off x="5406494" y="2638579"/>
            <a:ext cx="953941" cy="37070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2AAF7224-F991-8241-CF98-3F1D1E8F99AC}"/>
              </a:ext>
            </a:extLst>
          </p:cNvPr>
          <p:cNvSpPr/>
          <p:nvPr/>
        </p:nvSpPr>
        <p:spPr bwMode="auto">
          <a:xfrm>
            <a:off x="6379383" y="4876800"/>
            <a:ext cx="953941" cy="37070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F412E75-68B5-2937-940D-93F39B048188}"/>
              </a:ext>
            </a:extLst>
          </p:cNvPr>
          <p:cNvSpPr/>
          <p:nvPr/>
        </p:nvSpPr>
        <p:spPr bwMode="auto">
          <a:xfrm>
            <a:off x="7348153" y="4876800"/>
            <a:ext cx="953941" cy="37070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8AB0267-2E1C-F951-AABC-45E8E976FECF}"/>
              </a:ext>
            </a:extLst>
          </p:cNvPr>
          <p:cNvSpPr/>
          <p:nvPr/>
        </p:nvSpPr>
        <p:spPr bwMode="auto">
          <a:xfrm>
            <a:off x="9274983" y="3753982"/>
            <a:ext cx="953941" cy="37070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E1CEE58E-20F9-CFD7-490A-C8A4A9173398}"/>
              </a:ext>
            </a:extLst>
          </p:cNvPr>
          <p:cNvSpPr/>
          <p:nvPr/>
        </p:nvSpPr>
        <p:spPr bwMode="auto">
          <a:xfrm>
            <a:off x="9274983" y="4139514"/>
            <a:ext cx="953941" cy="110963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BFF2585-2066-771F-E392-15FA0AA42A8D}"/>
              </a:ext>
            </a:extLst>
          </p:cNvPr>
          <p:cNvSpPr txBox="1"/>
          <p:nvPr/>
        </p:nvSpPr>
        <p:spPr>
          <a:xfrm>
            <a:off x="4953000" y="1010712"/>
            <a:ext cx="1681551" cy="369332"/>
          </a:xfrm>
          <a:prstGeom prst="rect">
            <a:avLst/>
          </a:prstGeom>
          <a:noFill/>
        </p:spPr>
        <p:txBody>
          <a:bodyPr wrap="none" lIns="0" tIns="0" rIns="0" bIns="0" rtlCol="0">
            <a:spAutoFit/>
          </a:bodyPr>
          <a:lstStyle/>
          <a:p>
            <a:pPr algn="ctr"/>
            <a:r>
              <a:rPr lang="en-JP" sz="2400" dirty="0">
                <a:solidFill>
                  <a:schemeClr val="bg1">
                    <a:lumMod val="65000"/>
                  </a:schemeClr>
                </a:solidFill>
              </a:rPr>
              <a:t>(en_US.utf8)</a:t>
            </a:r>
          </a:p>
        </p:txBody>
      </p:sp>
    </p:spTree>
    <p:extLst>
      <p:ext uri="{BB962C8B-B14F-4D97-AF65-F5344CB8AC3E}">
        <p14:creationId xmlns:p14="http://schemas.microsoft.com/office/powerpoint/2010/main" val="1260697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a:t>t_en_US_utf8 </a:t>
            </a:r>
            <a:r>
              <a:rPr lang="en-JP" dirty="0"/>
              <a:t>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#089</a:t>
                      </a:r>
                    </a:p>
                    <a:p>
                      <a:r>
                        <a:rPr lang="en-JP" sz="2400" dirty="0"/>
                        <a:t>-096</a:t>
                      </a:r>
                    </a:p>
                  </a:txBody>
                  <a:tcPr/>
                </a:tc>
                <a:tc>
                  <a:txBody>
                    <a:bodyPr/>
                    <a:lstStyle/>
                    <a:p>
                      <a:r>
                        <a:rPr lang="en-JP" sz="2400" dirty="0"/>
                        <a:t>#097</a:t>
                      </a:r>
                    </a:p>
                    <a:p>
                      <a:r>
                        <a:rPr lang="en-JP" sz="2400" dirty="0"/>
                        <a:t>-104</a:t>
                      </a:r>
                    </a:p>
                  </a:txBody>
                  <a:tcPr/>
                </a:tc>
                <a:tc>
                  <a:txBody>
                    <a:bodyPr/>
                    <a:lstStyle/>
                    <a:p>
                      <a:r>
                        <a:rPr lang="en-JP" sz="2400" dirty="0"/>
                        <a:t>#105</a:t>
                      </a:r>
                    </a:p>
                    <a:p>
                      <a:r>
                        <a:rPr lang="en-JP" sz="2400" dirty="0"/>
                        <a:t>-112</a:t>
                      </a:r>
                    </a:p>
                  </a:txBody>
                  <a:tcPr/>
                </a:tc>
                <a:tc>
                  <a:txBody>
                    <a:bodyPr/>
                    <a:lstStyle/>
                    <a:p>
                      <a:r>
                        <a:rPr lang="en-JP" sz="2400" dirty="0"/>
                        <a:t>#113</a:t>
                      </a:r>
                    </a:p>
                    <a:p>
                      <a:r>
                        <a:rPr lang="en-JP" sz="2400" dirty="0"/>
                        <a:t>-120</a:t>
                      </a:r>
                    </a:p>
                  </a:txBody>
                  <a:tcPr/>
                </a:tc>
                <a:tc>
                  <a:txBody>
                    <a:bodyPr/>
                    <a:lstStyle/>
                    <a:p>
                      <a:r>
                        <a:rPr lang="en-JP" sz="2400" dirty="0"/>
                        <a:t>#121</a:t>
                      </a:r>
                    </a:p>
                    <a:p>
                      <a:r>
                        <a:rPr lang="en-JP" sz="2400" dirty="0"/>
                        <a:t>-128</a:t>
                      </a:r>
                    </a:p>
                  </a:txBody>
                  <a:tcPr/>
                </a:tc>
                <a:tc>
                  <a:txBody>
                    <a:bodyPr/>
                    <a:lstStyle/>
                    <a:p>
                      <a:r>
                        <a:rPr lang="en-JP" sz="2400" dirty="0"/>
                        <a:t>#129</a:t>
                      </a:r>
                    </a:p>
                    <a:p>
                      <a:r>
                        <a:rPr lang="en-JP" sz="2400" dirty="0"/>
                        <a:t>-136</a:t>
                      </a:r>
                    </a:p>
                  </a:txBody>
                  <a:tcPr/>
                </a:tc>
                <a:tc>
                  <a:txBody>
                    <a:bodyPr/>
                    <a:lstStyle/>
                    <a:p>
                      <a:r>
                        <a:rPr lang="en-JP" sz="2400" dirty="0"/>
                        <a:t>#137</a:t>
                      </a:r>
                    </a:p>
                    <a:p>
                      <a:r>
                        <a:rPr lang="en-JP" sz="2400" dirty="0"/>
                        <a:t>-144</a:t>
                      </a:r>
                    </a:p>
                  </a:txBody>
                  <a:tcPr/>
                </a:tc>
                <a:tc>
                  <a:txBody>
                    <a:bodyPr/>
                    <a:lstStyle/>
                    <a:p>
                      <a:r>
                        <a:rPr lang="en-JP" sz="2400" dirty="0"/>
                        <a:t>#145</a:t>
                      </a:r>
                    </a:p>
                    <a:p>
                      <a:r>
                        <a:rPr lang="en-JP" sz="2400" dirty="0"/>
                        <a:t>-152</a:t>
                      </a:r>
                    </a:p>
                  </a:txBody>
                  <a:tcPr/>
                </a:tc>
                <a:tc>
                  <a:txBody>
                    <a:bodyPr/>
                    <a:lstStyle/>
                    <a:p>
                      <a:r>
                        <a:rPr lang="en-JP" sz="2400" dirty="0"/>
                        <a:t>#153</a:t>
                      </a:r>
                    </a:p>
                    <a:p>
                      <a:r>
                        <a:rPr lang="en-JP" sz="2400" dirty="0"/>
                        <a:t>-160</a:t>
                      </a:r>
                    </a:p>
                  </a:txBody>
                  <a:tcPr/>
                </a:tc>
                <a:tc>
                  <a:txBody>
                    <a:bodyPr/>
                    <a:lstStyle/>
                    <a:p>
                      <a:r>
                        <a:rPr lang="en-JP" sz="2400" dirty="0"/>
                        <a:t>#161</a:t>
                      </a:r>
                    </a:p>
                    <a:p>
                      <a:r>
                        <a:rPr lang="en-JP" sz="2400" dirty="0"/>
                        <a:t>-168</a:t>
                      </a:r>
                    </a:p>
                  </a:txBody>
                  <a:tcPr/>
                </a:tc>
                <a:tc>
                  <a:txBody>
                    <a:bodyPr/>
                    <a:lstStyle/>
                    <a:p>
                      <a:r>
                        <a:rPr lang="en-JP" sz="2400" dirty="0"/>
                        <a:t>#169</a:t>
                      </a:r>
                    </a:p>
                    <a:p>
                      <a:r>
                        <a:rPr lang="en-JP" sz="2400" dirty="0"/>
                        <a:t>-176</a:t>
                      </a:r>
                    </a:p>
                  </a:txBody>
                  <a:tcPr/>
                </a:tc>
                <a:extLst>
                  <a:ext uri="{0D108BD9-81ED-4DB2-BD59-A6C34878D82A}">
                    <a16:rowId xmlns:a16="http://schemas.microsoft.com/office/drawing/2014/main" val="2149240280"/>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总</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総</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ｷﾛ</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ے</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九</a:t>
                      </a:r>
                    </a:p>
                  </a:txBody>
                  <a:tcPr marL="9525" marR="9525" marT="9525" marB="0" anchor="ctr"/>
                </a:tc>
                <a:tc>
                  <a:txBody>
                    <a:bodyPr/>
                    <a:lstStyle/>
                    <a:p>
                      <a:pPr algn="l" fontAlgn="ct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總</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ﾊﾞ</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cm</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變</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ﾊﾟ</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_a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kg</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瓩</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高</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キロ</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0</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km</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髙</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1</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喃</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畠</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ｃｍ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粁</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ｋｇ</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ٹ</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糎</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English Collation &gt; libc &gt;</a:t>
            </a:r>
          </a:p>
        </p:txBody>
      </p:sp>
      <p:sp>
        <p:nvSpPr>
          <p:cNvPr id="3" name="TextBox 2">
            <a:extLst>
              <a:ext uri="{FF2B5EF4-FFF2-40B4-BE49-F238E27FC236}">
                <a16:creationId xmlns:a16="http://schemas.microsoft.com/office/drawing/2014/main" id="{D2903D86-F498-128B-4F55-E2B53E5FBDD7}"/>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(2/2)</a:t>
            </a:r>
          </a:p>
        </p:txBody>
      </p:sp>
      <p:sp>
        <p:nvSpPr>
          <p:cNvPr id="8" name="Rectangle 7">
            <a:extLst>
              <a:ext uri="{FF2B5EF4-FFF2-40B4-BE49-F238E27FC236}">
                <a16:creationId xmlns:a16="http://schemas.microsoft.com/office/drawing/2014/main" id="{6BCA825F-3CF7-127D-F58B-D81A81B74DC2}"/>
              </a:ext>
            </a:extLst>
          </p:cNvPr>
          <p:cNvSpPr/>
          <p:nvPr/>
        </p:nvSpPr>
        <p:spPr bwMode="auto">
          <a:xfrm>
            <a:off x="595768" y="4512803"/>
            <a:ext cx="953941" cy="73775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48B79E4-905F-B499-91E2-84ED672A3E49}"/>
              </a:ext>
            </a:extLst>
          </p:cNvPr>
          <p:cNvSpPr/>
          <p:nvPr/>
        </p:nvSpPr>
        <p:spPr bwMode="auto">
          <a:xfrm>
            <a:off x="1542579" y="2275656"/>
            <a:ext cx="953941" cy="35996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96141F2-42E5-FB1F-F171-6FC5FFB9E09A}"/>
              </a:ext>
            </a:extLst>
          </p:cNvPr>
          <p:cNvSpPr/>
          <p:nvPr/>
        </p:nvSpPr>
        <p:spPr bwMode="auto">
          <a:xfrm>
            <a:off x="7343433" y="4135597"/>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6D0598A-6321-0DEE-9755-B8CF5AAFA29D}"/>
              </a:ext>
            </a:extLst>
          </p:cNvPr>
          <p:cNvSpPr/>
          <p:nvPr/>
        </p:nvSpPr>
        <p:spPr bwMode="auto">
          <a:xfrm>
            <a:off x="7342744" y="3758389"/>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4A44314-E1C7-EF13-3CC6-DEE56D3F85EE}"/>
              </a:ext>
            </a:extLst>
          </p:cNvPr>
          <p:cNvSpPr/>
          <p:nvPr/>
        </p:nvSpPr>
        <p:spPr bwMode="auto">
          <a:xfrm>
            <a:off x="7342743" y="4879668"/>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C8AE42F-7A15-054B-8E8E-87DA8FEB3E26}"/>
              </a:ext>
            </a:extLst>
          </p:cNvPr>
          <p:cNvSpPr/>
          <p:nvPr/>
        </p:nvSpPr>
        <p:spPr bwMode="auto">
          <a:xfrm>
            <a:off x="8319207" y="2260594"/>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F9BA600-FDBB-9565-0D4A-29C90925E349}"/>
              </a:ext>
            </a:extLst>
          </p:cNvPr>
          <p:cNvSpPr/>
          <p:nvPr/>
        </p:nvSpPr>
        <p:spPr bwMode="auto">
          <a:xfrm>
            <a:off x="9279120" y="3013630"/>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7F5FBFD9-66EA-6FE3-BE3C-2ECD981909A0}"/>
              </a:ext>
            </a:extLst>
          </p:cNvPr>
          <p:cNvSpPr/>
          <p:nvPr/>
        </p:nvSpPr>
        <p:spPr bwMode="auto">
          <a:xfrm>
            <a:off x="9279120" y="2260594"/>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3990B7AE-A07F-1143-15A5-F23D981DBEA6}"/>
              </a:ext>
            </a:extLst>
          </p:cNvPr>
          <p:cNvSpPr/>
          <p:nvPr/>
        </p:nvSpPr>
        <p:spPr bwMode="auto">
          <a:xfrm>
            <a:off x="9279120" y="2637112"/>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37788BF0-677F-5935-B07B-33BD59F2A277}"/>
              </a:ext>
            </a:extLst>
          </p:cNvPr>
          <p:cNvSpPr txBox="1"/>
          <p:nvPr/>
        </p:nvSpPr>
        <p:spPr>
          <a:xfrm>
            <a:off x="4953000" y="1010712"/>
            <a:ext cx="1681551" cy="369332"/>
          </a:xfrm>
          <a:prstGeom prst="rect">
            <a:avLst/>
          </a:prstGeom>
          <a:noFill/>
        </p:spPr>
        <p:txBody>
          <a:bodyPr wrap="none" lIns="0" tIns="0" rIns="0" bIns="0" rtlCol="0">
            <a:spAutoFit/>
          </a:bodyPr>
          <a:lstStyle/>
          <a:p>
            <a:pPr algn="ctr"/>
            <a:r>
              <a:rPr lang="en-JP" sz="2400" dirty="0">
                <a:solidFill>
                  <a:schemeClr val="bg1">
                    <a:lumMod val="65000"/>
                  </a:schemeClr>
                </a:solidFill>
              </a:rPr>
              <a:t>(en_US.utf8)</a:t>
            </a:r>
          </a:p>
        </p:txBody>
      </p:sp>
    </p:spTree>
    <p:extLst>
      <p:ext uri="{BB962C8B-B14F-4D97-AF65-F5344CB8AC3E}">
        <p14:creationId xmlns:p14="http://schemas.microsoft.com/office/powerpoint/2010/main" val="2998548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a:t> </a:t>
            </a:r>
            <a:r>
              <a:rPr lang="en-US" dirty="0" err="1"/>
              <a:t>t_en_US_x_icu</a:t>
            </a:r>
            <a:r>
              <a:rPr lang="en-US" dirty="0"/>
              <a:t> </a:t>
            </a:r>
            <a:r>
              <a:rPr lang="en-JP" dirty="0"/>
              <a:t>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#001</a:t>
                      </a:r>
                    </a:p>
                    <a:p>
                      <a:r>
                        <a:rPr lang="en-JP" sz="2400" dirty="0"/>
                        <a:t>-008</a:t>
                      </a:r>
                    </a:p>
                  </a:txBody>
                  <a:tcPr/>
                </a:tc>
                <a:tc>
                  <a:txBody>
                    <a:bodyPr/>
                    <a:lstStyle/>
                    <a:p>
                      <a:r>
                        <a:rPr lang="en-JP" sz="2400" dirty="0"/>
                        <a:t>#009</a:t>
                      </a:r>
                    </a:p>
                    <a:p>
                      <a:r>
                        <a:rPr lang="en-JP" sz="2400" dirty="0"/>
                        <a:t>-016</a:t>
                      </a:r>
                    </a:p>
                  </a:txBody>
                  <a:tcPr/>
                </a:tc>
                <a:tc>
                  <a:txBody>
                    <a:bodyPr/>
                    <a:lstStyle/>
                    <a:p>
                      <a:r>
                        <a:rPr lang="en-JP" sz="2400" dirty="0"/>
                        <a:t>#017</a:t>
                      </a:r>
                    </a:p>
                    <a:p>
                      <a:r>
                        <a:rPr lang="en-JP" sz="2400" dirty="0"/>
                        <a:t>-024</a:t>
                      </a:r>
                    </a:p>
                  </a:txBody>
                  <a:tcPr/>
                </a:tc>
                <a:tc>
                  <a:txBody>
                    <a:bodyPr/>
                    <a:lstStyle/>
                    <a:p>
                      <a:r>
                        <a:rPr lang="en-JP" sz="2400" dirty="0"/>
                        <a:t>#025</a:t>
                      </a:r>
                    </a:p>
                    <a:p>
                      <a:r>
                        <a:rPr lang="en-JP" sz="2400" dirty="0"/>
                        <a:t>-032</a:t>
                      </a:r>
                    </a:p>
                  </a:txBody>
                  <a:tcPr/>
                </a:tc>
                <a:tc>
                  <a:txBody>
                    <a:bodyPr/>
                    <a:lstStyle/>
                    <a:p>
                      <a:r>
                        <a:rPr lang="en-JP" sz="2400" dirty="0"/>
                        <a:t>#033</a:t>
                      </a:r>
                    </a:p>
                    <a:p>
                      <a:r>
                        <a:rPr lang="en-JP" sz="2400" dirty="0"/>
                        <a:t>-040</a:t>
                      </a:r>
                    </a:p>
                  </a:txBody>
                  <a:tcPr/>
                </a:tc>
                <a:tc>
                  <a:txBody>
                    <a:bodyPr/>
                    <a:lstStyle/>
                    <a:p>
                      <a:r>
                        <a:rPr lang="en-JP" sz="2400" dirty="0"/>
                        <a:t>#041</a:t>
                      </a:r>
                    </a:p>
                    <a:p>
                      <a:r>
                        <a:rPr lang="en-JP" sz="2400" dirty="0"/>
                        <a:t>-048</a:t>
                      </a:r>
                    </a:p>
                  </a:txBody>
                  <a:tcPr/>
                </a:tc>
                <a:tc>
                  <a:txBody>
                    <a:bodyPr/>
                    <a:lstStyle/>
                    <a:p>
                      <a:r>
                        <a:rPr lang="en-JP" sz="2400" dirty="0"/>
                        <a:t>#049</a:t>
                      </a:r>
                    </a:p>
                    <a:p>
                      <a:r>
                        <a:rPr lang="en-JP" sz="2400" dirty="0"/>
                        <a:t>-056</a:t>
                      </a:r>
                    </a:p>
                  </a:txBody>
                  <a:tcPr/>
                </a:tc>
                <a:tc>
                  <a:txBody>
                    <a:bodyPr/>
                    <a:lstStyle/>
                    <a:p>
                      <a:r>
                        <a:rPr lang="en-JP" sz="2400" dirty="0"/>
                        <a:t>#057</a:t>
                      </a:r>
                    </a:p>
                    <a:p>
                      <a:r>
                        <a:rPr lang="en-JP" sz="2400" dirty="0"/>
                        <a:t>-064</a:t>
                      </a:r>
                    </a:p>
                  </a:txBody>
                  <a:tcPr/>
                </a:tc>
                <a:tc>
                  <a:txBody>
                    <a:bodyPr/>
                    <a:lstStyle/>
                    <a:p>
                      <a:r>
                        <a:rPr lang="en-JP" sz="2400" dirty="0"/>
                        <a:t>#065</a:t>
                      </a:r>
                    </a:p>
                    <a:p>
                      <a:r>
                        <a:rPr lang="en-JP" sz="2400" dirty="0"/>
                        <a:t>-072</a:t>
                      </a:r>
                    </a:p>
                  </a:txBody>
                  <a:tcPr/>
                </a:tc>
                <a:tc>
                  <a:txBody>
                    <a:bodyPr/>
                    <a:lstStyle/>
                    <a:p>
                      <a:r>
                        <a:rPr lang="en-JP" sz="2400" dirty="0"/>
                        <a:t>#073</a:t>
                      </a:r>
                    </a:p>
                    <a:p>
                      <a:r>
                        <a:rPr lang="en-JP" sz="2400" dirty="0"/>
                        <a:t>-080</a:t>
                      </a:r>
                    </a:p>
                  </a:txBody>
                  <a:tcPr/>
                </a:tc>
                <a:tc>
                  <a:txBody>
                    <a:bodyPr/>
                    <a:lstStyle/>
                    <a:p>
                      <a:r>
                        <a:rPr lang="en-JP" sz="2400" dirty="0"/>
                        <a:t>#081</a:t>
                      </a:r>
                    </a:p>
                    <a:p>
                      <a:r>
                        <a:rPr lang="en-JP" sz="2400" dirty="0"/>
                        <a:t>-088</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①</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cm</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ｋｇ</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⒐</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ｃｍ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_a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⑴</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㉌</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km</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0</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㊿</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ｋｍ</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９</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1</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⑨</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❾</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kg</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English Collation &gt; ICU &gt;</a:t>
            </a:r>
          </a:p>
        </p:txBody>
      </p:sp>
      <p:sp>
        <p:nvSpPr>
          <p:cNvPr id="3" name="TextBox 2">
            <a:extLst>
              <a:ext uri="{FF2B5EF4-FFF2-40B4-BE49-F238E27FC236}">
                <a16:creationId xmlns:a16="http://schemas.microsoft.com/office/drawing/2014/main" id="{BB43E673-4729-D1DA-914F-C5FC79DB972F}"/>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(1/2)</a:t>
            </a:r>
          </a:p>
        </p:txBody>
      </p:sp>
      <p:sp>
        <p:nvSpPr>
          <p:cNvPr id="7" name="TextBox 6">
            <a:extLst>
              <a:ext uri="{FF2B5EF4-FFF2-40B4-BE49-F238E27FC236}">
                <a16:creationId xmlns:a16="http://schemas.microsoft.com/office/drawing/2014/main" id="{5F40A4CA-C68B-F176-C34D-A75F51A6C529}"/>
              </a:ext>
            </a:extLst>
          </p:cNvPr>
          <p:cNvSpPr txBox="1"/>
          <p:nvPr/>
        </p:nvSpPr>
        <p:spPr>
          <a:xfrm>
            <a:off x="4900104" y="1010712"/>
            <a:ext cx="1787349" cy="369332"/>
          </a:xfrm>
          <a:prstGeom prst="rect">
            <a:avLst/>
          </a:prstGeom>
          <a:noFill/>
        </p:spPr>
        <p:txBody>
          <a:bodyPr wrap="none" lIns="0" tIns="0" rIns="0" bIns="0" rtlCol="0">
            <a:spAutoFit/>
          </a:bodyPr>
          <a:lstStyle/>
          <a:p>
            <a:pPr algn="ctr"/>
            <a:r>
              <a:rPr lang="en-JP" sz="2400" dirty="0">
                <a:solidFill>
                  <a:schemeClr val="bg1">
                    <a:lumMod val="65000"/>
                  </a:schemeClr>
                </a:solidFill>
              </a:rPr>
              <a:t>(en-US-x-icu)</a:t>
            </a:r>
          </a:p>
        </p:txBody>
      </p:sp>
    </p:spTree>
    <p:extLst>
      <p:ext uri="{BB962C8B-B14F-4D97-AF65-F5344CB8AC3E}">
        <p14:creationId xmlns:p14="http://schemas.microsoft.com/office/powerpoint/2010/main" val="11362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a:t> </a:t>
            </a:r>
            <a:r>
              <a:rPr lang="en-US" dirty="0" err="1"/>
              <a:t>t_en_US_x_icu</a:t>
            </a:r>
            <a:r>
              <a:rPr lang="en-US" dirty="0"/>
              <a:t> </a:t>
            </a:r>
            <a:r>
              <a:rPr lang="en-JP" dirty="0"/>
              <a:t>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#089</a:t>
                      </a:r>
                    </a:p>
                    <a:p>
                      <a:r>
                        <a:rPr lang="en-JP" sz="2400" dirty="0"/>
                        <a:t>-096</a:t>
                      </a:r>
                    </a:p>
                  </a:txBody>
                  <a:tcPr/>
                </a:tc>
                <a:tc>
                  <a:txBody>
                    <a:bodyPr/>
                    <a:lstStyle/>
                    <a:p>
                      <a:r>
                        <a:rPr lang="en-JP" sz="2400" dirty="0"/>
                        <a:t>#097</a:t>
                      </a:r>
                    </a:p>
                    <a:p>
                      <a:r>
                        <a:rPr lang="en-JP" sz="2400" dirty="0"/>
                        <a:t>-104</a:t>
                      </a:r>
                    </a:p>
                  </a:txBody>
                  <a:tcPr/>
                </a:tc>
                <a:tc>
                  <a:txBody>
                    <a:bodyPr/>
                    <a:lstStyle/>
                    <a:p>
                      <a:r>
                        <a:rPr lang="en-JP" sz="2400" dirty="0"/>
                        <a:t>#105</a:t>
                      </a:r>
                    </a:p>
                    <a:p>
                      <a:r>
                        <a:rPr lang="en-JP" sz="2400" dirty="0"/>
                        <a:t>-112</a:t>
                      </a:r>
                    </a:p>
                  </a:txBody>
                  <a:tcPr/>
                </a:tc>
                <a:tc>
                  <a:txBody>
                    <a:bodyPr/>
                    <a:lstStyle/>
                    <a:p>
                      <a:r>
                        <a:rPr lang="en-JP" sz="2400" dirty="0"/>
                        <a:t>#113</a:t>
                      </a:r>
                    </a:p>
                    <a:p>
                      <a:r>
                        <a:rPr lang="en-JP" sz="2400" dirty="0"/>
                        <a:t>-120</a:t>
                      </a:r>
                    </a:p>
                  </a:txBody>
                  <a:tcPr/>
                </a:tc>
                <a:tc>
                  <a:txBody>
                    <a:bodyPr/>
                    <a:lstStyle/>
                    <a:p>
                      <a:r>
                        <a:rPr lang="en-JP" sz="2400" dirty="0"/>
                        <a:t>#121</a:t>
                      </a:r>
                    </a:p>
                    <a:p>
                      <a:r>
                        <a:rPr lang="en-JP" sz="2400" dirty="0"/>
                        <a:t>-128</a:t>
                      </a:r>
                    </a:p>
                  </a:txBody>
                  <a:tcPr/>
                </a:tc>
                <a:tc>
                  <a:txBody>
                    <a:bodyPr/>
                    <a:lstStyle/>
                    <a:p>
                      <a:r>
                        <a:rPr lang="en-JP" sz="2400" dirty="0"/>
                        <a:t>#129</a:t>
                      </a:r>
                    </a:p>
                    <a:p>
                      <a:r>
                        <a:rPr lang="en-JP" sz="2400" dirty="0"/>
                        <a:t>-136</a:t>
                      </a:r>
                    </a:p>
                  </a:txBody>
                  <a:tcPr/>
                </a:tc>
                <a:tc>
                  <a:txBody>
                    <a:bodyPr/>
                    <a:lstStyle/>
                    <a:p>
                      <a:r>
                        <a:rPr lang="en-JP" sz="2400" dirty="0"/>
                        <a:t>#137</a:t>
                      </a:r>
                    </a:p>
                    <a:p>
                      <a:r>
                        <a:rPr lang="en-JP" sz="2400" dirty="0"/>
                        <a:t>-144</a:t>
                      </a:r>
                    </a:p>
                  </a:txBody>
                  <a:tcPr/>
                </a:tc>
                <a:tc>
                  <a:txBody>
                    <a:bodyPr/>
                    <a:lstStyle/>
                    <a:p>
                      <a:r>
                        <a:rPr lang="en-JP" sz="2400" dirty="0"/>
                        <a:t>#145</a:t>
                      </a:r>
                    </a:p>
                    <a:p>
                      <a:r>
                        <a:rPr lang="en-JP" sz="2400" dirty="0"/>
                        <a:t>-152</a:t>
                      </a:r>
                    </a:p>
                  </a:txBody>
                  <a:tcPr/>
                </a:tc>
                <a:tc>
                  <a:txBody>
                    <a:bodyPr/>
                    <a:lstStyle/>
                    <a:p>
                      <a:r>
                        <a:rPr lang="en-JP" sz="2400" dirty="0"/>
                        <a:t>#153</a:t>
                      </a:r>
                    </a:p>
                    <a:p>
                      <a:r>
                        <a:rPr lang="en-JP" sz="2400" dirty="0"/>
                        <a:t>-160</a:t>
                      </a:r>
                    </a:p>
                  </a:txBody>
                  <a:tcPr/>
                </a:tc>
                <a:tc>
                  <a:txBody>
                    <a:bodyPr/>
                    <a:lstStyle/>
                    <a:p>
                      <a:r>
                        <a:rPr lang="en-JP" sz="2400" dirty="0"/>
                        <a:t>#161</a:t>
                      </a:r>
                    </a:p>
                    <a:p>
                      <a:r>
                        <a:rPr lang="en-JP" sz="2400" dirty="0"/>
                        <a:t>-168</a:t>
                      </a:r>
                    </a:p>
                  </a:txBody>
                  <a:tcPr/>
                </a:tc>
                <a:tc>
                  <a:txBody>
                    <a:bodyPr/>
                    <a:lstStyle/>
                    <a:p>
                      <a:r>
                        <a:rPr lang="en-JP" sz="2400" dirty="0"/>
                        <a:t>#169</a:t>
                      </a:r>
                    </a:p>
                    <a:p>
                      <a:r>
                        <a:rPr lang="en-JP" sz="2400" dirty="0"/>
                        <a:t>-176</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ｚ</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Ё</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あっ</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瓩</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高</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あつ</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髙</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히</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キロ</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畠</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𡨸</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ٹ</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ｷﾛ</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ば</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𢆥</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sd-Arab-PK" sz="2400" b="0" i="0" u="none" strike="noStrike">
                          <a:solidFill>
                            <a:srgbClr val="000000"/>
                          </a:solidFill>
                          <a:effectLst/>
                          <a:latin typeface="游ゴシック" panose="020B0400000000000000" pitchFamily="34" charset="-128"/>
                          <a:ea typeface="游ゴシック" panose="020B0400000000000000" pitchFamily="34" charset="-128"/>
                        </a:rPr>
                        <a:t>ٺ</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ア</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あゝ</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喃</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糎</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𥪞</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ے</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ン</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総</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總</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Ѐ</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ああ</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总</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變</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English Collation &gt; ICU &gt;</a:t>
            </a:r>
          </a:p>
        </p:txBody>
      </p:sp>
      <p:sp>
        <p:nvSpPr>
          <p:cNvPr id="3" name="TextBox 2">
            <a:extLst>
              <a:ext uri="{FF2B5EF4-FFF2-40B4-BE49-F238E27FC236}">
                <a16:creationId xmlns:a16="http://schemas.microsoft.com/office/drawing/2014/main" id="{FACAE429-DCA1-0F40-DB85-74DDF361CBC7}"/>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(2/2)</a:t>
            </a:r>
          </a:p>
        </p:txBody>
      </p:sp>
      <p:sp>
        <p:nvSpPr>
          <p:cNvPr id="7" name="TextBox 6">
            <a:extLst>
              <a:ext uri="{FF2B5EF4-FFF2-40B4-BE49-F238E27FC236}">
                <a16:creationId xmlns:a16="http://schemas.microsoft.com/office/drawing/2014/main" id="{C62DAFEA-E412-D79D-D399-0621E5D3BFDE}"/>
              </a:ext>
            </a:extLst>
          </p:cNvPr>
          <p:cNvSpPr txBox="1"/>
          <p:nvPr/>
        </p:nvSpPr>
        <p:spPr>
          <a:xfrm>
            <a:off x="4900104" y="1010712"/>
            <a:ext cx="1787349" cy="369332"/>
          </a:xfrm>
          <a:prstGeom prst="rect">
            <a:avLst/>
          </a:prstGeom>
          <a:noFill/>
        </p:spPr>
        <p:txBody>
          <a:bodyPr wrap="none" lIns="0" tIns="0" rIns="0" bIns="0" rtlCol="0">
            <a:spAutoFit/>
          </a:bodyPr>
          <a:lstStyle/>
          <a:p>
            <a:pPr algn="ctr"/>
            <a:r>
              <a:rPr lang="en-JP" sz="2400" dirty="0">
                <a:solidFill>
                  <a:schemeClr val="bg1">
                    <a:lumMod val="65000"/>
                  </a:schemeClr>
                </a:solidFill>
              </a:rPr>
              <a:t>(en-US-x-icu)</a:t>
            </a:r>
          </a:p>
        </p:txBody>
      </p:sp>
    </p:spTree>
    <p:extLst>
      <p:ext uri="{BB962C8B-B14F-4D97-AF65-F5344CB8AC3E}">
        <p14:creationId xmlns:p14="http://schemas.microsoft.com/office/powerpoint/2010/main" val="8236663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a:t>t_ja_JP_utf8</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2806390348"/>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#001</a:t>
                      </a:r>
                    </a:p>
                    <a:p>
                      <a:r>
                        <a:rPr lang="en-JP" sz="2400" dirty="0"/>
                        <a:t>-008</a:t>
                      </a:r>
                    </a:p>
                  </a:txBody>
                  <a:tcPr/>
                </a:tc>
                <a:tc>
                  <a:txBody>
                    <a:bodyPr/>
                    <a:lstStyle/>
                    <a:p>
                      <a:r>
                        <a:rPr lang="en-JP" sz="2400" dirty="0"/>
                        <a:t>#009</a:t>
                      </a:r>
                    </a:p>
                    <a:p>
                      <a:r>
                        <a:rPr lang="en-JP" sz="2400" dirty="0"/>
                        <a:t>-016</a:t>
                      </a:r>
                    </a:p>
                  </a:txBody>
                  <a:tcPr/>
                </a:tc>
                <a:tc>
                  <a:txBody>
                    <a:bodyPr/>
                    <a:lstStyle/>
                    <a:p>
                      <a:r>
                        <a:rPr lang="en-JP" sz="2400" dirty="0"/>
                        <a:t>#017</a:t>
                      </a:r>
                    </a:p>
                    <a:p>
                      <a:r>
                        <a:rPr lang="en-JP" sz="2400" dirty="0"/>
                        <a:t>-024</a:t>
                      </a:r>
                    </a:p>
                  </a:txBody>
                  <a:tcPr/>
                </a:tc>
                <a:tc>
                  <a:txBody>
                    <a:bodyPr/>
                    <a:lstStyle/>
                    <a:p>
                      <a:r>
                        <a:rPr lang="en-JP" sz="2400" dirty="0"/>
                        <a:t>#025</a:t>
                      </a:r>
                    </a:p>
                    <a:p>
                      <a:r>
                        <a:rPr lang="en-JP" sz="2400" dirty="0"/>
                        <a:t>-032</a:t>
                      </a:r>
                    </a:p>
                  </a:txBody>
                  <a:tcPr/>
                </a:tc>
                <a:tc>
                  <a:txBody>
                    <a:bodyPr/>
                    <a:lstStyle/>
                    <a:p>
                      <a:r>
                        <a:rPr lang="en-JP" sz="2400" dirty="0"/>
                        <a:t>#033</a:t>
                      </a:r>
                    </a:p>
                    <a:p>
                      <a:r>
                        <a:rPr lang="en-JP" sz="2400" dirty="0"/>
                        <a:t>-040</a:t>
                      </a:r>
                    </a:p>
                  </a:txBody>
                  <a:tcPr/>
                </a:tc>
                <a:tc>
                  <a:txBody>
                    <a:bodyPr/>
                    <a:lstStyle/>
                    <a:p>
                      <a:r>
                        <a:rPr lang="en-JP" sz="2400" dirty="0"/>
                        <a:t>#041</a:t>
                      </a:r>
                    </a:p>
                    <a:p>
                      <a:r>
                        <a:rPr lang="en-JP" sz="2400" dirty="0"/>
                        <a:t>-048</a:t>
                      </a:r>
                    </a:p>
                  </a:txBody>
                  <a:tcPr/>
                </a:tc>
                <a:tc>
                  <a:txBody>
                    <a:bodyPr/>
                    <a:lstStyle/>
                    <a:p>
                      <a:r>
                        <a:rPr lang="en-JP" sz="2400" dirty="0"/>
                        <a:t>#049</a:t>
                      </a:r>
                    </a:p>
                    <a:p>
                      <a:r>
                        <a:rPr lang="en-JP" sz="2400" dirty="0"/>
                        <a:t>-056</a:t>
                      </a:r>
                    </a:p>
                  </a:txBody>
                  <a:tcPr/>
                </a:tc>
                <a:tc>
                  <a:txBody>
                    <a:bodyPr/>
                    <a:lstStyle/>
                    <a:p>
                      <a:r>
                        <a:rPr lang="en-JP" sz="2400" dirty="0"/>
                        <a:t>#057</a:t>
                      </a:r>
                    </a:p>
                    <a:p>
                      <a:r>
                        <a:rPr lang="en-JP" sz="2400" dirty="0"/>
                        <a:t>-064</a:t>
                      </a:r>
                    </a:p>
                  </a:txBody>
                  <a:tcPr/>
                </a:tc>
                <a:tc>
                  <a:txBody>
                    <a:bodyPr/>
                    <a:lstStyle/>
                    <a:p>
                      <a:r>
                        <a:rPr lang="en-JP" sz="2400" dirty="0"/>
                        <a:t>#065</a:t>
                      </a:r>
                    </a:p>
                    <a:p>
                      <a:r>
                        <a:rPr lang="en-JP" sz="2400" dirty="0"/>
                        <a:t>-072</a:t>
                      </a:r>
                    </a:p>
                  </a:txBody>
                  <a:tcPr/>
                </a:tc>
                <a:tc>
                  <a:txBody>
                    <a:bodyPr/>
                    <a:lstStyle/>
                    <a:p>
                      <a:r>
                        <a:rPr lang="en-JP" sz="2400" dirty="0"/>
                        <a:t>#073</a:t>
                      </a:r>
                    </a:p>
                    <a:p>
                      <a:r>
                        <a:rPr lang="en-JP" sz="2400" dirty="0"/>
                        <a:t>-080</a:t>
                      </a:r>
                    </a:p>
                  </a:txBody>
                  <a:tcPr/>
                </a:tc>
                <a:tc>
                  <a:txBody>
                    <a:bodyPr/>
                    <a:lstStyle/>
                    <a:p>
                      <a:r>
                        <a:rPr lang="en-JP" sz="2400" dirty="0"/>
                        <a:t>#081</a:t>
                      </a:r>
                    </a:p>
                    <a:p>
                      <a:r>
                        <a:rPr lang="en-JP" sz="2400" dirty="0"/>
                        <a:t>-088</a:t>
                      </a:r>
                    </a:p>
                  </a:txBody>
                  <a:tcPr/>
                </a:tc>
                <a:extLst>
                  <a:ext uri="{0D108BD9-81ED-4DB2-BD59-A6C34878D82A}">
                    <a16:rowId xmlns:a16="http://schemas.microsoft.com/office/drawing/2014/main" val="2149240280"/>
                  </a:ext>
                </a:extLst>
              </a:tr>
              <a:tr h="370840">
                <a:tc>
                  <a:txBody>
                    <a:bodyPr/>
                    <a:lstStyle/>
                    <a:p>
                      <a:pPr algn="l" fontAlgn="ctr"/>
                      <a:r>
                        <a:rPr lang="az-Cyrl-AZ" sz="2400" b="0" i="0" u="none" strike="noStrike" dirty="0">
                          <a:solidFill>
                            <a:srgbClr val="000000"/>
                          </a:solidFill>
                          <a:effectLst/>
                          <a:latin typeface="游ゴシック" panose="020B0400000000000000" pitchFamily="34" charset="-128"/>
                          <a:ea typeface="游ゴシック" panose="020B0400000000000000" pitchFamily="34" charset="-128"/>
                        </a:rPr>
                        <a:t>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⑨</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히</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0</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a:t>
                      </a: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⑴</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㉌</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1</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ﾊﾞ</a:t>
                      </a: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㊿</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ﾊﾟ</a:t>
                      </a:r>
                    </a:p>
                  </a:txBody>
                  <a:tcPr marL="9525" marR="9525" marT="9525" marB="0" anchor="ctr"/>
                </a:tc>
                <a:extLst>
                  <a:ext uri="{0D108BD9-81ED-4DB2-BD59-A6C34878D82A}">
                    <a16:rowId xmlns:a16="http://schemas.microsoft.com/office/drawing/2014/main" val="4035167412"/>
                  </a:ext>
                </a:extLst>
              </a:tr>
              <a:tr h="370840">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ٹ</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总</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𢆥</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_a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ﾝ</a:t>
                      </a:r>
                    </a:p>
                  </a:txBody>
                  <a:tcPr marL="9525" marR="9525" marT="9525" marB="0" anchor="ctr"/>
                </a:tc>
                <a:extLst>
                  <a:ext uri="{0D108BD9-81ED-4DB2-BD59-A6C34878D82A}">
                    <a16:rowId xmlns:a16="http://schemas.microsoft.com/office/drawing/2014/main" val="813802299"/>
                  </a:ext>
                </a:extLst>
              </a:tr>
              <a:tr h="370840">
                <a:tc>
                  <a:txBody>
                    <a:bodyPr/>
                    <a:lstStyle/>
                    <a:p>
                      <a:pPr algn="l" rtl="1" fontAlgn="ctr"/>
                      <a:r>
                        <a:rPr lang="sd-Arab-PK" sz="2400" b="0" i="0" u="none" strike="noStrike">
                          <a:solidFill>
                            <a:srgbClr val="000000"/>
                          </a:solidFill>
                          <a:effectLst/>
                          <a:latin typeface="游ゴシック" panose="020B0400000000000000" pitchFamily="34" charset="-128"/>
                          <a:ea typeface="游ゴシック" panose="020B0400000000000000" pitchFamily="34" charset="-128"/>
                        </a:rPr>
                        <a:t>ٺ</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髙</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𥪞</a:t>
                      </a:r>
                    </a:p>
                  </a:txBody>
                  <a:tcPr marL="9525" marR="9525" marT="9525" marB="0" anchor="ctr"/>
                </a:tc>
                <a:tc>
                  <a:txBody>
                    <a:bodyPr/>
                    <a:lstStyle/>
                    <a:p>
                      <a:pPr algn="l" fontAlgn="ct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extLst>
                  <a:ext uri="{0D108BD9-81ED-4DB2-BD59-A6C34878D82A}">
                    <a16:rowId xmlns:a16="http://schemas.microsoft.com/office/drawing/2014/main" val="3983660173"/>
                  </a:ext>
                </a:extLst>
              </a:tr>
              <a:tr h="370840">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ے</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가</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cm</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extLst>
                  <a:ext uri="{0D108BD9-81ED-4DB2-BD59-A6C34878D82A}">
                    <a16:rowId xmlns:a16="http://schemas.microsoft.com/office/drawing/2014/main" val="452215917"/>
                  </a:ext>
                </a:extLst>
              </a:tr>
              <a:tr h="370840">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ۓ</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까</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kg</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ｱ</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①</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❾</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찌</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km</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ｷﾛ</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Japanese Collation &gt; libc &gt;</a:t>
            </a:r>
          </a:p>
        </p:txBody>
      </p:sp>
      <p:sp>
        <p:nvSpPr>
          <p:cNvPr id="3" name="TextBox 2">
            <a:extLst>
              <a:ext uri="{FF2B5EF4-FFF2-40B4-BE49-F238E27FC236}">
                <a16:creationId xmlns:a16="http://schemas.microsoft.com/office/drawing/2014/main" id="{D65E3F64-B47B-C392-3D05-005C4CA3D9A0}"/>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(1/2)</a:t>
            </a:r>
          </a:p>
        </p:txBody>
      </p:sp>
      <p:sp>
        <p:nvSpPr>
          <p:cNvPr id="8" name="Rectangle 7">
            <a:extLst>
              <a:ext uri="{FF2B5EF4-FFF2-40B4-BE49-F238E27FC236}">
                <a16:creationId xmlns:a16="http://schemas.microsoft.com/office/drawing/2014/main" id="{E6AB50A7-ED73-A1A7-2A3D-CAF5EDE62909}"/>
              </a:ext>
            </a:extLst>
          </p:cNvPr>
          <p:cNvSpPr/>
          <p:nvPr/>
        </p:nvSpPr>
        <p:spPr bwMode="auto">
          <a:xfrm>
            <a:off x="3487290" y="2256732"/>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8C132A3-EBC4-6CF2-74FE-174682EE347B}"/>
              </a:ext>
            </a:extLst>
          </p:cNvPr>
          <p:cNvSpPr/>
          <p:nvPr/>
        </p:nvSpPr>
        <p:spPr bwMode="auto">
          <a:xfrm>
            <a:off x="10239722" y="3763216"/>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7F99C83-9238-5757-5766-628FA437EECB}"/>
              </a:ext>
            </a:extLst>
          </p:cNvPr>
          <p:cNvSpPr/>
          <p:nvPr/>
        </p:nvSpPr>
        <p:spPr bwMode="auto">
          <a:xfrm>
            <a:off x="8306898" y="3011554"/>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F16CB97-C14D-DC5E-3115-CF12618F86E6}"/>
              </a:ext>
            </a:extLst>
          </p:cNvPr>
          <p:cNvSpPr/>
          <p:nvPr/>
        </p:nvSpPr>
        <p:spPr bwMode="auto">
          <a:xfrm>
            <a:off x="9274824" y="3381774"/>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17B9C6B-E5B4-594F-7660-4C0177870C49}"/>
              </a:ext>
            </a:extLst>
          </p:cNvPr>
          <p:cNvSpPr txBox="1"/>
          <p:nvPr/>
        </p:nvSpPr>
        <p:spPr>
          <a:xfrm>
            <a:off x="5044376" y="1010712"/>
            <a:ext cx="1498808" cy="369332"/>
          </a:xfrm>
          <a:prstGeom prst="rect">
            <a:avLst/>
          </a:prstGeom>
          <a:noFill/>
        </p:spPr>
        <p:txBody>
          <a:bodyPr wrap="none" lIns="0" tIns="0" rIns="0" bIns="0" rtlCol="0">
            <a:spAutoFit/>
          </a:bodyPr>
          <a:lstStyle/>
          <a:p>
            <a:pPr algn="ctr"/>
            <a:r>
              <a:rPr lang="en-JP" sz="2400" dirty="0">
                <a:solidFill>
                  <a:schemeClr val="bg1">
                    <a:lumMod val="65000"/>
                  </a:schemeClr>
                </a:solidFill>
              </a:rPr>
              <a:t>(ja_JP.utf8)</a:t>
            </a:r>
          </a:p>
        </p:txBody>
      </p:sp>
      <p:sp>
        <p:nvSpPr>
          <p:cNvPr id="7" name="Rectangle 6">
            <a:extLst>
              <a:ext uri="{FF2B5EF4-FFF2-40B4-BE49-F238E27FC236}">
                <a16:creationId xmlns:a16="http://schemas.microsoft.com/office/drawing/2014/main" id="{930778F8-56E5-8890-D906-A32AC2C897B4}"/>
              </a:ext>
            </a:extLst>
          </p:cNvPr>
          <p:cNvSpPr/>
          <p:nvPr/>
        </p:nvSpPr>
        <p:spPr bwMode="auto">
          <a:xfrm>
            <a:off x="4452542" y="3011554"/>
            <a:ext cx="953941" cy="112600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18677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a:t>t_ja_JP_utf8</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3693700599"/>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#089</a:t>
                      </a:r>
                    </a:p>
                    <a:p>
                      <a:r>
                        <a:rPr lang="en-JP" sz="2400" dirty="0"/>
                        <a:t>-096</a:t>
                      </a:r>
                    </a:p>
                  </a:txBody>
                  <a:tcPr/>
                </a:tc>
                <a:tc>
                  <a:txBody>
                    <a:bodyPr/>
                    <a:lstStyle/>
                    <a:p>
                      <a:r>
                        <a:rPr lang="en-JP" sz="2400" dirty="0"/>
                        <a:t>#097</a:t>
                      </a:r>
                    </a:p>
                    <a:p>
                      <a:r>
                        <a:rPr lang="en-JP" sz="2400" dirty="0"/>
                        <a:t>-104</a:t>
                      </a:r>
                    </a:p>
                  </a:txBody>
                  <a:tcPr/>
                </a:tc>
                <a:tc>
                  <a:txBody>
                    <a:bodyPr/>
                    <a:lstStyle/>
                    <a:p>
                      <a:r>
                        <a:rPr lang="en-JP" sz="2400" dirty="0"/>
                        <a:t>#105</a:t>
                      </a:r>
                    </a:p>
                    <a:p>
                      <a:r>
                        <a:rPr lang="en-JP" sz="2400" dirty="0"/>
                        <a:t>-112</a:t>
                      </a:r>
                    </a:p>
                  </a:txBody>
                  <a:tcPr/>
                </a:tc>
                <a:tc>
                  <a:txBody>
                    <a:bodyPr/>
                    <a:lstStyle/>
                    <a:p>
                      <a:r>
                        <a:rPr lang="en-JP" sz="2400" dirty="0"/>
                        <a:t>#113</a:t>
                      </a:r>
                    </a:p>
                    <a:p>
                      <a:r>
                        <a:rPr lang="en-JP" sz="2400" dirty="0"/>
                        <a:t>-120</a:t>
                      </a:r>
                    </a:p>
                  </a:txBody>
                  <a:tcPr/>
                </a:tc>
                <a:tc>
                  <a:txBody>
                    <a:bodyPr/>
                    <a:lstStyle/>
                    <a:p>
                      <a:r>
                        <a:rPr lang="en-JP" sz="2400" dirty="0"/>
                        <a:t>#121</a:t>
                      </a:r>
                    </a:p>
                    <a:p>
                      <a:r>
                        <a:rPr lang="en-JP" sz="2400" dirty="0"/>
                        <a:t>-128</a:t>
                      </a:r>
                    </a:p>
                  </a:txBody>
                  <a:tcPr/>
                </a:tc>
                <a:tc>
                  <a:txBody>
                    <a:bodyPr/>
                    <a:lstStyle/>
                    <a:p>
                      <a:r>
                        <a:rPr lang="en-JP" sz="2400" dirty="0"/>
                        <a:t>#129</a:t>
                      </a:r>
                    </a:p>
                    <a:p>
                      <a:r>
                        <a:rPr lang="en-JP" sz="2400" dirty="0"/>
                        <a:t>-136</a:t>
                      </a:r>
                    </a:p>
                  </a:txBody>
                  <a:tcPr/>
                </a:tc>
                <a:tc>
                  <a:txBody>
                    <a:bodyPr/>
                    <a:lstStyle/>
                    <a:p>
                      <a:r>
                        <a:rPr lang="en-JP" sz="2400" dirty="0"/>
                        <a:t>#137</a:t>
                      </a:r>
                    </a:p>
                    <a:p>
                      <a:r>
                        <a:rPr lang="en-JP" sz="2400" dirty="0"/>
                        <a:t>-144</a:t>
                      </a:r>
                    </a:p>
                  </a:txBody>
                  <a:tcPr/>
                </a:tc>
                <a:tc>
                  <a:txBody>
                    <a:bodyPr/>
                    <a:lstStyle/>
                    <a:p>
                      <a:r>
                        <a:rPr lang="en-JP" sz="2400" dirty="0"/>
                        <a:t>#145</a:t>
                      </a:r>
                    </a:p>
                    <a:p>
                      <a:r>
                        <a:rPr lang="en-JP" sz="2400" dirty="0"/>
                        <a:t>-152</a:t>
                      </a:r>
                    </a:p>
                  </a:txBody>
                  <a:tcPr/>
                </a:tc>
                <a:tc>
                  <a:txBody>
                    <a:bodyPr/>
                    <a:lstStyle/>
                    <a:p>
                      <a:r>
                        <a:rPr lang="en-JP" sz="2400" dirty="0"/>
                        <a:t>#153</a:t>
                      </a:r>
                    </a:p>
                    <a:p>
                      <a:r>
                        <a:rPr lang="en-JP" sz="2400" dirty="0"/>
                        <a:t>-160</a:t>
                      </a:r>
                    </a:p>
                  </a:txBody>
                  <a:tcPr/>
                </a:tc>
                <a:tc>
                  <a:txBody>
                    <a:bodyPr/>
                    <a:lstStyle/>
                    <a:p>
                      <a:r>
                        <a:rPr lang="en-JP" sz="2400" dirty="0"/>
                        <a:t>#161</a:t>
                      </a:r>
                    </a:p>
                    <a:p>
                      <a:r>
                        <a:rPr lang="en-JP" sz="2400" dirty="0"/>
                        <a:t>-168</a:t>
                      </a:r>
                    </a:p>
                  </a:txBody>
                  <a:tcPr/>
                </a:tc>
                <a:tc>
                  <a:txBody>
                    <a:bodyPr/>
                    <a:lstStyle/>
                    <a:p>
                      <a:r>
                        <a:rPr lang="en-JP" sz="2400" dirty="0"/>
                        <a:t>#169</a:t>
                      </a:r>
                    </a:p>
                    <a:p>
                      <a:r>
                        <a:rPr lang="en-JP" sz="2400" dirty="0"/>
                        <a:t>-176</a:t>
                      </a:r>
                    </a:p>
                  </a:txBody>
                  <a:tcPr/>
                </a:tc>
                <a:extLst>
                  <a:ext uri="{0D108BD9-81ED-4DB2-BD59-A6C34878D82A}">
                    <a16:rowId xmlns:a16="http://schemas.microsoft.com/office/drawing/2014/main" val="2149240280"/>
                  </a:ext>
                </a:extLst>
              </a:tr>
              <a:tr h="370840">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９</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ば</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ン</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畠</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あっ</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ん</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変</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あつ</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ア</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喃</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ｃｍ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キロ</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糎</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變</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ｋｇ</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あー</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瓩</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０</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總</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１</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匂</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Japanese Collation &gt; libc &gt;</a:t>
            </a:r>
          </a:p>
        </p:txBody>
      </p:sp>
      <p:sp>
        <p:nvSpPr>
          <p:cNvPr id="3" name="TextBox 2">
            <a:extLst>
              <a:ext uri="{FF2B5EF4-FFF2-40B4-BE49-F238E27FC236}">
                <a16:creationId xmlns:a16="http://schemas.microsoft.com/office/drawing/2014/main" id="{D94657E0-ED77-2717-4B1B-1645E626EFFA}"/>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(2/2)</a:t>
            </a:r>
          </a:p>
        </p:txBody>
      </p:sp>
      <p:sp>
        <p:nvSpPr>
          <p:cNvPr id="8" name="Rectangle 7">
            <a:extLst>
              <a:ext uri="{FF2B5EF4-FFF2-40B4-BE49-F238E27FC236}">
                <a16:creationId xmlns:a16="http://schemas.microsoft.com/office/drawing/2014/main" id="{DE9631D9-9790-F041-B765-BDF5D9131D04}"/>
              </a:ext>
            </a:extLst>
          </p:cNvPr>
          <p:cNvSpPr/>
          <p:nvPr/>
        </p:nvSpPr>
        <p:spPr bwMode="auto">
          <a:xfrm>
            <a:off x="8311622" y="4888632"/>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DF65168-30F3-378C-9009-FCA689C22647}"/>
              </a:ext>
            </a:extLst>
          </p:cNvPr>
          <p:cNvSpPr/>
          <p:nvPr/>
        </p:nvSpPr>
        <p:spPr bwMode="auto">
          <a:xfrm>
            <a:off x="9275672" y="2261283"/>
            <a:ext cx="953941" cy="1876273"/>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F0837F92-D7B7-42DF-7D72-64348EBE881A}"/>
              </a:ext>
            </a:extLst>
          </p:cNvPr>
          <p:cNvSpPr txBox="1"/>
          <p:nvPr/>
        </p:nvSpPr>
        <p:spPr>
          <a:xfrm>
            <a:off x="5044376" y="1010712"/>
            <a:ext cx="1498808" cy="369332"/>
          </a:xfrm>
          <a:prstGeom prst="rect">
            <a:avLst/>
          </a:prstGeom>
          <a:noFill/>
        </p:spPr>
        <p:txBody>
          <a:bodyPr wrap="none" lIns="0" tIns="0" rIns="0" bIns="0" rtlCol="0">
            <a:spAutoFit/>
          </a:bodyPr>
          <a:lstStyle/>
          <a:p>
            <a:pPr algn="ctr"/>
            <a:r>
              <a:rPr lang="en-JP" sz="2400" dirty="0">
                <a:solidFill>
                  <a:schemeClr val="bg1">
                    <a:lumMod val="65000"/>
                  </a:schemeClr>
                </a:solidFill>
              </a:rPr>
              <a:t>(ja_JP.utf8)</a:t>
            </a:r>
          </a:p>
        </p:txBody>
      </p:sp>
    </p:spTree>
    <p:extLst>
      <p:ext uri="{BB962C8B-B14F-4D97-AF65-F5344CB8AC3E}">
        <p14:creationId xmlns:p14="http://schemas.microsoft.com/office/powerpoint/2010/main" val="459971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t_ja_x_icu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630921573"/>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#001</a:t>
                      </a:r>
                    </a:p>
                    <a:p>
                      <a:r>
                        <a:rPr lang="en-JP" sz="2400" dirty="0"/>
                        <a:t>-008</a:t>
                      </a:r>
                    </a:p>
                  </a:txBody>
                  <a:tcPr/>
                </a:tc>
                <a:tc>
                  <a:txBody>
                    <a:bodyPr/>
                    <a:lstStyle/>
                    <a:p>
                      <a:r>
                        <a:rPr lang="en-JP" sz="2400" dirty="0"/>
                        <a:t>#009</a:t>
                      </a:r>
                    </a:p>
                    <a:p>
                      <a:r>
                        <a:rPr lang="en-JP" sz="2400" dirty="0"/>
                        <a:t>-016</a:t>
                      </a:r>
                    </a:p>
                  </a:txBody>
                  <a:tcPr/>
                </a:tc>
                <a:tc>
                  <a:txBody>
                    <a:bodyPr/>
                    <a:lstStyle/>
                    <a:p>
                      <a:r>
                        <a:rPr lang="en-JP" sz="2400" dirty="0"/>
                        <a:t>#017</a:t>
                      </a:r>
                    </a:p>
                    <a:p>
                      <a:r>
                        <a:rPr lang="en-JP" sz="2400" dirty="0"/>
                        <a:t>-024</a:t>
                      </a:r>
                    </a:p>
                  </a:txBody>
                  <a:tcPr/>
                </a:tc>
                <a:tc>
                  <a:txBody>
                    <a:bodyPr/>
                    <a:lstStyle/>
                    <a:p>
                      <a:r>
                        <a:rPr lang="en-JP" sz="2400" dirty="0"/>
                        <a:t>#025</a:t>
                      </a:r>
                    </a:p>
                    <a:p>
                      <a:r>
                        <a:rPr lang="en-JP" sz="2400" dirty="0"/>
                        <a:t>-032</a:t>
                      </a:r>
                    </a:p>
                  </a:txBody>
                  <a:tcPr/>
                </a:tc>
                <a:tc>
                  <a:txBody>
                    <a:bodyPr/>
                    <a:lstStyle/>
                    <a:p>
                      <a:r>
                        <a:rPr lang="en-JP" sz="2400" dirty="0"/>
                        <a:t>#033</a:t>
                      </a:r>
                    </a:p>
                    <a:p>
                      <a:r>
                        <a:rPr lang="en-JP" sz="2400" dirty="0"/>
                        <a:t>-040</a:t>
                      </a:r>
                    </a:p>
                  </a:txBody>
                  <a:tcPr/>
                </a:tc>
                <a:tc>
                  <a:txBody>
                    <a:bodyPr/>
                    <a:lstStyle/>
                    <a:p>
                      <a:r>
                        <a:rPr lang="en-JP" sz="2400" dirty="0"/>
                        <a:t>#041</a:t>
                      </a:r>
                    </a:p>
                    <a:p>
                      <a:r>
                        <a:rPr lang="en-JP" sz="2400" dirty="0"/>
                        <a:t>-048</a:t>
                      </a:r>
                    </a:p>
                  </a:txBody>
                  <a:tcPr/>
                </a:tc>
                <a:tc>
                  <a:txBody>
                    <a:bodyPr/>
                    <a:lstStyle/>
                    <a:p>
                      <a:r>
                        <a:rPr lang="en-JP" sz="2400" dirty="0"/>
                        <a:t>#049</a:t>
                      </a:r>
                    </a:p>
                    <a:p>
                      <a:r>
                        <a:rPr lang="en-JP" sz="2400" dirty="0"/>
                        <a:t>-056</a:t>
                      </a:r>
                    </a:p>
                  </a:txBody>
                  <a:tcPr/>
                </a:tc>
                <a:tc>
                  <a:txBody>
                    <a:bodyPr/>
                    <a:lstStyle/>
                    <a:p>
                      <a:r>
                        <a:rPr lang="en-JP" sz="2400" dirty="0"/>
                        <a:t>#057</a:t>
                      </a:r>
                    </a:p>
                    <a:p>
                      <a:r>
                        <a:rPr lang="en-JP" sz="2400" dirty="0"/>
                        <a:t>-064</a:t>
                      </a:r>
                    </a:p>
                  </a:txBody>
                  <a:tcPr/>
                </a:tc>
                <a:tc>
                  <a:txBody>
                    <a:bodyPr/>
                    <a:lstStyle/>
                    <a:p>
                      <a:r>
                        <a:rPr lang="en-JP" sz="2400" dirty="0"/>
                        <a:t>#065</a:t>
                      </a:r>
                    </a:p>
                    <a:p>
                      <a:r>
                        <a:rPr lang="en-JP" sz="2400" dirty="0"/>
                        <a:t>-072</a:t>
                      </a:r>
                    </a:p>
                  </a:txBody>
                  <a:tcPr/>
                </a:tc>
                <a:tc>
                  <a:txBody>
                    <a:bodyPr/>
                    <a:lstStyle/>
                    <a:p>
                      <a:r>
                        <a:rPr lang="en-JP" sz="2400" dirty="0"/>
                        <a:t>#073</a:t>
                      </a:r>
                    </a:p>
                    <a:p>
                      <a:r>
                        <a:rPr lang="en-JP" sz="2400" dirty="0"/>
                        <a:t>-080</a:t>
                      </a:r>
                    </a:p>
                  </a:txBody>
                  <a:tcPr/>
                </a:tc>
                <a:tc>
                  <a:txBody>
                    <a:bodyPr/>
                    <a:lstStyle/>
                    <a:p>
                      <a:r>
                        <a:rPr lang="en-JP" sz="2400" dirty="0"/>
                        <a:t>#081</a:t>
                      </a:r>
                    </a:p>
                    <a:p>
                      <a:r>
                        <a:rPr lang="en-JP" sz="2400" dirty="0"/>
                        <a:t>-088</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①</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cm</a:t>
                      </a:r>
                    </a:p>
                  </a:txBody>
                  <a:tcPr marL="9525" marR="9525" marT="9525" marB="0" anchor="ctr"/>
                </a:tc>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ｋｇ</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⒐</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ｃｍ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_a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⑴</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㉌</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km</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0</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㊿</a:t>
                      </a:r>
                    </a:p>
                  </a:txBody>
                  <a:tcPr marL="9525" marR="9525" marT="9525" marB="0" anchor="ctr"/>
                </a:tc>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ａ</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ｋｍ</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９</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1</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⑨</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１</a:t>
                      </a:r>
                    </a:p>
                  </a:txBody>
                  <a:tcPr marL="9525" marR="9525" marT="9525" marB="0" anchor="ctr"/>
                </a:tc>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❾</a:t>
                      </a:r>
                    </a:p>
                  </a:txBody>
                  <a:tcPr marL="9525" marR="9525" marT="9525" marB="0" anchor="ctr"/>
                </a:tc>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Ä</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kg</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Japanese Collation &gt; ICU &gt;</a:t>
            </a:r>
          </a:p>
        </p:txBody>
      </p:sp>
      <p:sp>
        <p:nvSpPr>
          <p:cNvPr id="3" name="TextBox 2">
            <a:extLst>
              <a:ext uri="{FF2B5EF4-FFF2-40B4-BE49-F238E27FC236}">
                <a16:creationId xmlns:a16="http://schemas.microsoft.com/office/drawing/2014/main" id="{9AC77485-A985-DB01-F7DD-3324A4B5008C}"/>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(1/2)</a:t>
            </a:r>
          </a:p>
        </p:txBody>
      </p:sp>
      <p:sp>
        <p:nvSpPr>
          <p:cNvPr id="7" name="TextBox 6">
            <a:extLst>
              <a:ext uri="{FF2B5EF4-FFF2-40B4-BE49-F238E27FC236}">
                <a16:creationId xmlns:a16="http://schemas.microsoft.com/office/drawing/2014/main" id="{B59359C1-254A-F9F2-7654-F9FC7028BF3E}"/>
              </a:ext>
            </a:extLst>
          </p:cNvPr>
          <p:cNvSpPr txBox="1"/>
          <p:nvPr/>
        </p:nvSpPr>
        <p:spPr>
          <a:xfrm>
            <a:off x="5207082" y="1010712"/>
            <a:ext cx="1173398" cy="369332"/>
          </a:xfrm>
          <a:prstGeom prst="rect">
            <a:avLst/>
          </a:prstGeom>
          <a:noFill/>
        </p:spPr>
        <p:txBody>
          <a:bodyPr wrap="none" lIns="0" tIns="0" rIns="0" bIns="0" rtlCol="0">
            <a:spAutoFit/>
          </a:bodyPr>
          <a:lstStyle/>
          <a:p>
            <a:pPr algn="ctr"/>
            <a:r>
              <a:rPr lang="en-JP" sz="2400" dirty="0">
                <a:solidFill>
                  <a:schemeClr val="bg1">
                    <a:lumMod val="65000"/>
                  </a:schemeClr>
                </a:solidFill>
              </a:rPr>
              <a:t>(ja-x-icu)</a:t>
            </a:r>
          </a:p>
        </p:txBody>
      </p:sp>
    </p:spTree>
    <p:extLst>
      <p:ext uri="{BB962C8B-B14F-4D97-AF65-F5344CB8AC3E}">
        <p14:creationId xmlns:p14="http://schemas.microsoft.com/office/powerpoint/2010/main" val="5095942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4D47-1A68-E3D3-A722-7831CE331347}"/>
              </a:ext>
            </a:extLst>
          </p:cNvPr>
          <p:cNvSpPr>
            <a:spLocks noGrp="1"/>
          </p:cNvSpPr>
          <p:nvPr>
            <p:ph type="title"/>
          </p:nvPr>
        </p:nvSpPr>
        <p:spPr/>
        <p:txBody>
          <a:bodyPr/>
          <a:lstStyle/>
          <a:p>
            <a:r>
              <a:rPr lang="en-JP" dirty="0"/>
              <a:t>Today’s Goal</a:t>
            </a:r>
          </a:p>
        </p:txBody>
      </p:sp>
      <p:sp>
        <p:nvSpPr>
          <p:cNvPr id="4" name="Content Placeholder 3">
            <a:extLst>
              <a:ext uri="{FF2B5EF4-FFF2-40B4-BE49-F238E27FC236}">
                <a16:creationId xmlns:a16="http://schemas.microsoft.com/office/drawing/2014/main" id="{B838FD87-8BB6-67ED-10D2-119AE8E82DF6}"/>
              </a:ext>
            </a:extLst>
          </p:cNvPr>
          <p:cNvSpPr>
            <a:spLocks noGrp="1"/>
          </p:cNvSpPr>
          <p:nvPr>
            <p:ph idx="1"/>
          </p:nvPr>
        </p:nvSpPr>
        <p:spPr>
          <a:xfrm>
            <a:off x="584200" y="1435503"/>
            <a:ext cx="11018520" cy="1575816"/>
          </a:xfrm>
        </p:spPr>
        <p:txBody>
          <a:bodyPr/>
          <a:lstStyle/>
          <a:p>
            <a:pPr>
              <a:buFont typeface="Wingdings" pitchFamily="2" charset="2"/>
              <a:buChar char="§"/>
            </a:pPr>
            <a:r>
              <a:rPr lang="en-JP" dirty="0"/>
              <a:t>Learn the basics of Character Sets, Locale and Collation in PostgreSQL</a:t>
            </a:r>
          </a:p>
          <a:p>
            <a:pPr>
              <a:buFont typeface="Wingdings" pitchFamily="2" charset="2"/>
              <a:buChar char="§"/>
            </a:pPr>
            <a:r>
              <a:rPr lang="en-JP" dirty="0"/>
              <a:t>Learn which locale / collation you should choose</a:t>
            </a:r>
          </a:p>
        </p:txBody>
      </p:sp>
      <p:sp>
        <p:nvSpPr>
          <p:cNvPr id="5" name="Text Placeholder 4">
            <a:extLst>
              <a:ext uri="{FF2B5EF4-FFF2-40B4-BE49-F238E27FC236}">
                <a16:creationId xmlns:a16="http://schemas.microsoft.com/office/drawing/2014/main" id="{CBB0A16F-6C94-AAC8-A92A-6974AEEC8F06}"/>
              </a:ext>
            </a:extLst>
          </p:cNvPr>
          <p:cNvSpPr>
            <a:spLocks noGrp="1"/>
          </p:cNvSpPr>
          <p:nvPr>
            <p:ph type="body" sz="quarter" idx="10"/>
          </p:nvPr>
        </p:nvSpPr>
        <p:spPr/>
        <p:txBody>
          <a:bodyPr/>
          <a:lstStyle/>
          <a:p>
            <a:r>
              <a:rPr lang="en-JP" dirty="0"/>
              <a:t>Introduction &gt;</a:t>
            </a:r>
          </a:p>
        </p:txBody>
      </p:sp>
    </p:spTree>
    <p:extLst>
      <p:ext uri="{BB962C8B-B14F-4D97-AF65-F5344CB8AC3E}">
        <p14:creationId xmlns:p14="http://schemas.microsoft.com/office/powerpoint/2010/main" val="3296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t_ja_x_icu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928548747"/>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#089</a:t>
                      </a:r>
                    </a:p>
                    <a:p>
                      <a:r>
                        <a:rPr lang="en-JP" sz="2400" dirty="0"/>
                        <a:t>-096</a:t>
                      </a:r>
                    </a:p>
                  </a:txBody>
                  <a:tcPr/>
                </a:tc>
                <a:tc>
                  <a:txBody>
                    <a:bodyPr/>
                    <a:lstStyle/>
                    <a:p>
                      <a:r>
                        <a:rPr lang="en-JP" sz="2400" dirty="0"/>
                        <a:t>#097</a:t>
                      </a:r>
                    </a:p>
                    <a:p>
                      <a:r>
                        <a:rPr lang="en-JP" sz="2400" dirty="0"/>
                        <a:t>-104</a:t>
                      </a:r>
                    </a:p>
                  </a:txBody>
                  <a:tcPr/>
                </a:tc>
                <a:tc>
                  <a:txBody>
                    <a:bodyPr/>
                    <a:lstStyle/>
                    <a:p>
                      <a:r>
                        <a:rPr lang="en-JP" sz="2400" dirty="0"/>
                        <a:t>#105</a:t>
                      </a:r>
                    </a:p>
                    <a:p>
                      <a:r>
                        <a:rPr lang="en-JP" sz="2400" dirty="0"/>
                        <a:t>-112</a:t>
                      </a:r>
                    </a:p>
                  </a:txBody>
                  <a:tcPr/>
                </a:tc>
                <a:tc>
                  <a:txBody>
                    <a:bodyPr/>
                    <a:lstStyle/>
                    <a:p>
                      <a:r>
                        <a:rPr lang="en-JP" sz="2400" dirty="0"/>
                        <a:t>#113</a:t>
                      </a:r>
                    </a:p>
                    <a:p>
                      <a:r>
                        <a:rPr lang="en-JP" sz="2400" dirty="0"/>
                        <a:t>-120</a:t>
                      </a:r>
                    </a:p>
                  </a:txBody>
                  <a:tcPr/>
                </a:tc>
                <a:tc>
                  <a:txBody>
                    <a:bodyPr/>
                    <a:lstStyle/>
                    <a:p>
                      <a:r>
                        <a:rPr lang="en-JP" sz="2400" dirty="0"/>
                        <a:t>#121</a:t>
                      </a:r>
                    </a:p>
                    <a:p>
                      <a:r>
                        <a:rPr lang="en-JP" sz="2400" dirty="0"/>
                        <a:t>-128</a:t>
                      </a:r>
                    </a:p>
                  </a:txBody>
                  <a:tcPr/>
                </a:tc>
                <a:tc>
                  <a:txBody>
                    <a:bodyPr/>
                    <a:lstStyle/>
                    <a:p>
                      <a:r>
                        <a:rPr lang="en-JP" sz="2400" dirty="0"/>
                        <a:t>#129</a:t>
                      </a:r>
                    </a:p>
                    <a:p>
                      <a:r>
                        <a:rPr lang="en-JP" sz="2400" dirty="0"/>
                        <a:t>-136</a:t>
                      </a:r>
                    </a:p>
                  </a:txBody>
                  <a:tcPr/>
                </a:tc>
                <a:tc>
                  <a:txBody>
                    <a:bodyPr/>
                    <a:lstStyle/>
                    <a:p>
                      <a:r>
                        <a:rPr lang="en-JP" sz="2400" dirty="0"/>
                        <a:t>#137</a:t>
                      </a:r>
                    </a:p>
                    <a:p>
                      <a:r>
                        <a:rPr lang="en-JP" sz="2400" dirty="0"/>
                        <a:t>-144</a:t>
                      </a:r>
                    </a:p>
                  </a:txBody>
                  <a:tcPr/>
                </a:tc>
                <a:tc>
                  <a:txBody>
                    <a:bodyPr/>
                    <a:lstStyle/>
                    <a:p>
                      <a:r>
                        <a:rPr lang="en-JP" sz="2400" dirty="0"/>
                        <a:t>#145</a:t>
                      </a:r>
                    </a:p>
                    <a:p>
                      <a:r>
                        <a:rPr lang="en-JP" sz="2400" dirty="0"/>
                        <a:t>-152</a:t>
                      </a:r>
                    </a:p>
                  </a:txBody>
                  <a:tcPr/>
                </a:tc>
                <a:tc>
                  <a:txBody>
                    <a:bodyPr/>
                    <a:lstStyle/>
                    <a:p>
                      <a:r>
                        <a:rPr lang="en-JP" sz="2400" dirty="0"/>
                        <a:t>#153</a:t>
                      </a:r>
                    </a:p>
                    <a:p>
                      <a:r>
                        <a:rPr lang="en-JP" sz="2400" dirty="0"/>
                        <a:t>-160</a:t>
                      </a:r>
                    </a:p>
                  </a:txBody>
                  <a:tcPr/>
                </a:tc>
                <a:tc>
                  <a:txBody>
                    <a:bodyPr/>
                    <a:lstStyle/>
                    <a:p>
                      <a:r>
                        <a:rPr lang="en-JP" sz="2400" dirty="0"/>
                        <a:t>#161</a:t>
                      </a:r>
                    </a:p>
                    <a:p>
                      <a:r>
                        <a:rPr lang="en-JP" sz="2400" dirty="0"/>
                        <a:t>-168</a:t>
                      </a:r>
                    </a:p>
                  </a:txBody>
                  <a:tcPr/>
                </a:tc>
                <a:tc>
                  <a:txBody>
                    <a:bodyPr/>
                    <a:lstStyle/>
                    <a:p>
                      <a:r>
                        <a:rPr lang="en-JP" sz="2400" dirty="0"/>
                        <a:t>#169</a:t>
                      </a:r>
                    </a:p>
                    <a:p>
                      <a:r>
                        <a:rPr lang="en-JP" sz="2400" dirty="0"/>
                        <a:t>-176</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ｚ</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Ё</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あっ</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总</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あつ</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畠</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髙</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Ｚ</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히</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キロ</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𡨸</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ar-AE" sz="2400" b="0" i="0" u="none" strike="noStrike" dirty="0">
                          <a:solidFill>
                            <a:srgbClr val="000000"/>
                          </a:solidFill>
                          <a:effectLst/>
                          <a:latin typeface="游ゴシック" panose="020B0400000000000000" pitchFamily="34" charset="-128"/>
                          <a:ea typeface="游ゴシック" panose="020B0400000000000000" pitchFamily="34" charset="-128"/>
                        </a:rPr>
                        <a:t>ٹ</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ｷﾛ</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ば</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喃</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𢆥</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sd-Arab-PK" sz="2400" b="0" i="0" u="none" strike="noStrike">
                          <a:solidFill>
                            <a:srgbClr val="000000"/>
                          </a:solidFill>
                          <a:effectLst/>
                          <a:latin typeface="游ゴシック" panose="020B0400000000000000" pitchFamily="34" charset="-128"/>
                          <a:ea typeface="游ゴシック" panose="020B0400000000000000" pitchFamily="34" charset="-128"/>
                        </a:rPr>
                        <a:t>ٺ</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ア</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糎</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𥪞</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dirty="0">
                          <a:solidFill>
                            <a:srgbClr val="000000"/>
                          </a:solidFill>
                          <a:effectLst/>
                          <a:latin typeface="游ゴシック" panose="020B0400000000000000" pitchFamily="34" charset="-128"/>
                          <a:ea typeface="游ゴシック" panose="020B0400000000000000" pitchFamily="34" charset="-128"/>
                        </a:rPr>
                        <a:t>ے</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ン</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瓩</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dirty="0">
                          <a:solidFill>
                            <a:srgbClr val="000000"/>
                          </a:solidFill>
                          <a:effectLst/>
                          <a:latin typeface="游ゴシック" panose="020B0400000000000000" pitchFamily="34" charset="-128"/>
                          <a:ea typeface="游ゴシック" panose="020B0400000000000000" pitchFamily="34" charset="-128"/>
                        </a:rPr>
                        <a:t>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あゝ</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總</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Ѐ</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ああ</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变</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Japanese Collation &gt; ICU &gt;</a:t>
            </a:r>
          </a:p>
        </p:txBody>
      </p:sp>
      <p:sp>
        <p:nvSpPr>
          <p:cNvPr id="3" name="TextBox 2">
            <a:extLst>
              <a:ext uri="{FF2B5EF4-FFF2-40B4-BE49-F238E27FC236}">
                <a16:creationId xmlns:a16="http://schemas.microsoft.com/office/drawing/2014/main" id="{87981A84-7F09-4973-F837-E282DDE18905}"/>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(2/2)</a:t>
            </a:r>
          </a:p>
        </p:txBody>
      </p:sp>
      <p:sp>
        <p:nvSpPr>
          <p:cNvPr id="7" name="TextBox 6">
            <a:extLst>
              <a:ext uri="{FF2B5EF4-FFF2-40B4-BE49-F238E27FC236}">
                <a16:creationId xmlns:a16="http://schemas.microsoft.com/office/drawing/2014/main" id="{54CDACBE-3616-A934-ECE5-BBD6EE463397}"/>
              </a:ext>
            </a:extLst>
          </p:cNvPr>
          <p:cNvSpPr txBox="1"/>
          <p:nvPr/>
        </p:nvSpPr>
        <p:spPr>
          <a:xfrm>
            <a:off x="5207082" y="1010712"/>
            <a:ext cx="1173398" cy="369332"/>
          </a:xfrm>
          <a:prstGeom prst="rect">
            <a:avLst/>
          </a:prstGeom>
          <a:noFill/>
        </p:spPr>
        <p:txBody>
          <a:bodyPr wrap="none" lIns="0" tIns="0" rIns="0" bIns="0" rtlCol="0">
            <a:spAutoFit/>
          </a:bodyPr>
          <a:lstStyle/>
          <a:p>
            <a:pPr algn="ctr"/>
            <a:r>
              <a:rPr lang="en-JP" sz="2400" dirty="0">
                <a:solidFill>
                  <a:schemeClr val="bg1">
                    <a:lumMod val="65000"/>
                  </a:schemeClr>
                </a:solidFill>
              </a:rPr>
              <a:t>(ja-x-icu)</a:t>
            </a:r>
          </a:p>
        </p:txBody>
      </p:sp>
    </p:spTree>
    <p:extLst>
      <p:ext uri="{BB962C8B-B14F-4D97-AF65-F5344CB8AC3E}">
        <p14:creationId xmlns:p14="http://schemas.microsoft.com/office/powerpoint/2010/main" val="931104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err="1"/>
              <a:t>t_ja_JP_x_icu</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1346706197"/>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#001</a:t>
                      </a:r>
                    </a:p>
                    <a:p>
                      <a:r>
                        <a:rPr lang="en-JP" sz="2400" dirty="0"/>
                        <a:t>-008</a:t>
                      </a:r>
                    </a:p>
                  </a:txBody>
                  <a:tcPr/>
                </a:tc>
                <a:tc>
                  <a:txBody>
                    <a:bodyPr/>
                    <a:lstStyle/>
                    <a:p>
                      <a:r>
                        <a:rPr lang="en-JP" sz="2400" dirty="0"/>
                        <a:t>#009</a:t>
                      </a:r>
                    </a:p>
                    <a:p>
                      <a:r>
                        <a:rPr lang="en-JP" sz="2400" dirty="0"/>
                        <a:t>-016</a:t>
                      </a:r>
                    </a:p>
                  </a:txBody>
                  <a:tcPr/>
                </a:tc>
                <a:tc>
                  <a:txBody>
                    <a:bodyPr/>
                    <a:lstStyle/>
                    <a:p>
                      <a:r>
                        <a:rPr lang="en-JP" sz="2400" dirty="0"/>
                        <a:t>#017</a:t>
                      </a:r>
                    </a:p>
                    <a:p>
                      <a:r>
                        <a:rPr lang="en-JP" sz="2400" dirty="0"/>
                        <a:t>-024</a:t>
                      </a:r>
                    </a:p>
                  </a:txBody>
                  <a:tcPr/>
                </a:tc>
                <a:tc>
                  <a:txBody>
                    <a:bodyPr/>
                    <a:lstStyle/>
                    <a:p>
                      <a:r>
                        <a:rPr lang="en-JP" sz="2400" dirty="0"/>
                        <a:t>#025</a:t>
                      </a:r>
                    </a:p>
                    <a:p>
                      <a:r>
                        <a:rPr lang="en-JP" sz="2400" dirty="0"/>
                        <a:t>-032</a:t>
                      </a:r>
                    </a:p>
                  </a:txBody>
                  <a:tcPr/>
                </a:tc>
                <a:tc>
                  <a:txBody>
                    <a:bodyPr/>
                    <a:lstStyle/>
                    <a:p>
                      <a:r>
                        <a:rPr lang="en-JP" sz="2400" dirty="0"/>
                        <a:t>#033</a:t>
                      </a:r>
                    </a:p>
                    <a:p>
                      <a:r>
                        <a:rPr lang="en-JP" sz="2400" dirty="0"/>
                        <a:t>-040</a:t>
                      </a:r>
                    </a:p>
                  </a:txBody>
                  <a:tcPr/>
                </a:tc>
                <a:tc>
                  <a:txBody>
                    <a:bodyPr/>
                    <a:lstStyle/>
                    <a:p>
                      <a:r>
                        <a:rPr lang="en-JP" sz="2400" dirty="0"/>
                        <a:t>#041</a:t>
                      </a:r>
                    </a:p>
                    <a:p>
                      <a:r>
                        <a:rPr lang="en-JP" sz="2400" dirty="0"/>
                        <a:t>-048</a:t>
                      </a:r>
                    </a:p>
                  </a:txBody>
                  <a:tcPr/>
                </a:tc>
                <a:tc>
                  <a:txBody>
                    <a:bodyPr/>
                    <a:lstStyle/>
                    <a:p>
                      <a:r>
                        <a:rPr lang="en-JP" sz="2400" dirty="0"/>
                        <a:t>#049</a:t>
                      </a:r>
                    </a:p>
                    <a:p>
                      <a:r>
                        <a:rPr lang="en-JP" sz="2400" dirty="0"/>
                        <a:t>-056</a:t>
                      </a:r>
                    </a:p>
                  </a:txBody>
                  <a:tcPr/>
                </a:tc>
                <a:tc>
                  <a:txBody>
                    <a:bodyPr/>
                    <a:lstStyle/>
                    <a:p>
                      <a:r>
                        <a:rPr lang="en-JP" sz="2400" dirty="0"/>
                        <a:t>#057</a:t>
                      </a:r>
                    </a:p>
                    <a:p>
                      <a:r>
                        <a:rPr lang="en-JP" sz="2400" dirty="0"/>
                        <a:t>-064</a:t>
                      </a:r>
                    </a:p>
                  </a:txBody>
                  <a:tcPr/>
                </a:tc>
                <a:tc>
                  <a:txBody>
                    <a:bodyPr/>
                    <a:lstStyle/>
                    <a:p>
                      <a:r>
                        <a:rPr lang="en-JP" sz="2400" dirty="0"/>
                        <a:t>#065</a:t>
                      </a:r>
                    </a:p>
                    <a:p>
                      <a:r>
                        <a:rPr lang="en-JP" sz="2400" dirty="0"/>
                        <a:t>-072</a:t>
                      </a:r>
                    </a:p>
                  </a:txBody>
                  <a:tcPr/>
                </a:tc>
                <a:tc>
                  <a:txBody>
                    <a:bodyPr/>
                    <a:lstStyle/>
                    <a:p>
                      <a:r>
                        <a:rPr lang="en-JP" sz="2400" dirty="0"/>
                        <a:t>#073</a:t>
                      </a:r>
                    </a:p>
                    <a:p>
                      <a:r>
                        <a:rPr lang="en-JP" sz="2400" dirty="0"/>
                        <a:t>-080</a:t>
                      </a:r>
                    </a:p>
                  </a:txBody>
                  <a:tcPr/>
                </a:tc>
                <a:tc>
                  <a:txBody>
                    <a:bodyPr/>
                    <a:lstStyle/>
                    <a:p>
                      <a:r>
                        <a:rPr lang="en-JP" sz="2400" dirty="0"/>
                        <a:t>#081</a:t>
                      </a:r>
                    </a:p>
                    <a:p>
                      <a:r>
                        <a:rPr lang="en-JP" sz="2400" dirty="0"/>
                        <a:t>-088</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①</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cm</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ｋｇ</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⒐</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ｃｍ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_a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⑴</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㉌</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km</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0</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㊿</a:t>
                      </a:r>
                    </a:p>
                  </a:txBody>
                  <a:tcPr marL="9525" marR="9525" marT="9525" marB="0" anchor="ctr"/>
                </a:tc>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ａ</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ｋｍ</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９</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1</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⑨</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❾</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kg</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Japanese Collation &gt; ICU &gt;</a:t>
            </a:r>
          </a:p>
        </p:txBody>
      </p:sp>
      <p:sp>
        <p:nvSpPr>
          <p:cNvPr id="3" name="TextBox 2">
            <a:extLst>
              <a:ext uri="{FF2B5EF4-FFF2-40B4-BE49-F238E27FC236}">
                <a16:creationId xmlns:a16="http://schemas.microsoft.com/office/drawing/2014/main" id="{8BF372B6-26C4-B79C-B66A-9206C1FFB5A8}"/>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(1/2)</a:t>
            </a:r>
          </a:p>
        </p:txBody>
      </p:sp>
      <p:sp>
        <p:nvSpPr>
          <p:cNvPr id="7" name="TextBox 6">
            <a:extLst>
              <a:ext uri="{FF2B5EF4-FFF2-40B4-BE49-F238E27FC236}">
                <a16:creationId xmlns:a16="http://schemas.microsoft.com/office/drawing/2014/main" id="{60E0ADEA-24A6-070D-2D22-C11755B01656}"/>
              </a:ext>
            </a:extLst>
          </p:cNvPr>
          <p:cNvSpPr txBox="1"/>
          <p:nvPr/>
        </p:nvSpPr>
        <p:spPr>
          <a:xfrm>
            <a:off x="4638870" y="5314910"/>
            <a:ext cx="2914259" cy="369332"/>
          </a:xfrm>
          <a:prstGeom prst="rect">
            <a:avLst/>
          </a:prstGeom>
          <a:noFill/>
        </p:spPr>
        <p:txBody>
          <a:bodyPr wrap="none" lIns="0" tIns="0" rIns="0" bIns="0" rtlCol="0">
            <a:spAutoFit/>
          </a:bodyPr>
          <a:lstStyle/>
          <a:p>
            <a:pPr algn="l"/>
            <a:r>
              <a:rPr lang="en-JP" sz="2400" dirty="0">
                <a:solidFill>
                  <a:schemeClr val="bg1">
                    <a:lumMod val="65000"/>
                  </a:schemeClr>
                </a:solidFill>
              </a:rPr>
              <a:t>(The same as ja-x-icu)</a:t>
            </a:r>
          </a:p>
        </p:txBody>
      </p:sp>
      <p:sp>
        <p:nvSpPr>
          <p:cNvPr id="6" name="TextBox 5">
            <a:extLst>
              <a:ext uri="{FF2B5EF4-FFF2-40B4-BE49-F238E27FC236}">
                <a16:creationId xmlns:a16="http://schemas.microsoft.com/office/drawing/2014/main" id="{E239F865-FD6C-0968-6E93-4889747E93B1}"/>
              </a:ext>
            </a:extLst>
          </p:cNvPr>
          <p:cNvSpPr txBox="1"/>
          <p:nvPr/>
        </p:nvSpPr>
        <p:spPr>
          <a:xfrm>
            <a:off x="4991478" y="1010712"/>
            <a:ext cx="1604606" cy="369332"/>
          </a:xfrm>
          <a:prstGeom prst="rect">
            <a:avLst/>
          </a:prstGeom>
          <a:noFill/>
        </p:spPr>
        <p:txBody>
          <a:bodyPr wrap="none" lIns="0" tIns="0" rIns="0" bIns="0" rtlCol="0">
            <a:spAutoFit/>
          </a:bodyPr>
          <a:lstStyle/>
          <a:p>
            <a:pPr algn="ctr"/>
            <a:r>
              <a:rPr lang="en-JP" sz="2400" dirty="0">
                <a:solidFill>
                  <a:schemeClr val="bg1">
                    <a:lumMod val="65000"/>
                  </a:schemeClr>
                </a:solidFill>
              </a:rPr>
              <a:t>(ja-JP-x-icu)</a:t>
            </a:r>
          </a:p>
        </p:txBody>
      </p:sp>
    </p:spTree>
    <p:extLst>
      <p:ext uri="{BB962C8B-B14F-4D97-AF65-F5344CB8AC3E}">
        <p14:creationId xmlns:p14="http://schemas.microsoft.com/office/powerpoint/2010/main" val="4167090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err="1"/>
              <a:t>t_ja_JP_x_icu</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325895945"/>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#089</a:t>
                      </a:r>
                    </a:p>
                    <a:p>
                      <a:r>
                        <a:rPr lang="en-JP" sz="2400" dirty="0"/>
                        <a:t>-096</a:t>
                      </a:r>
                    </a:p>
                  </a:txBody>
                  <a:tcPr/>
                </a:tc>
                <a:tc>
                  <a:txBody>
                    <a:bodyPr/>
                    <a:lstStyle/>
                    <a:p>
                      <a:r>
                        <a:rPr lang="en-JP" sz="2400" dirty="0"/>
                        <a:t>#097</a:t>
                      </a:r>
                    </a:p>
                    <a:p>
                      <a:r>
                        <a:rPr lang="en-JP" sz="2400" dirty="0"/>
                        <a:t>-104</a:t>
                      </a:r>
                    </a:p>
                  </a:txBody>
                  <a:tcPr/>
                </a:tc>
                <a:tc>
                  <a:txBody>
                    <a:bodyPr/>
                    <a:lstStyle/>
                    <a:p>
                      <a:r>
                        <a:rPr lang="en-JP" sz="2400" dirty="0"/>
                        <a:t>#105</a:t>
                      </a:r>
                    </a:p>
                    <a:p>
                      <a:r>
                        <a:rPr lang="en-JP" sz="2400" dirty="0"/>
                        <a:t>-112</a:t>
                      </a:r>
                    </a:p>
                  </a:txBody>
                  <a:tcPr/>
                </a:tc>
                <a:tc>
                  <a:txBody>
                    <a:bodyPr/>
                    <a:lstStyle/>
                    <a:p>
                      <a:r>
                        <a:rPr lang="en-JP" sz="2400" dirty="0"/>
                        <a:t>#113</a:t>
                      </a:r>
                    </a:p>
                    <a:p>
                      <a:r>
                        <a:rPr lang="en-JP" sz="2400" dirty="0"/>
                        <a:t>-120</a:t>
                      </a:r>
                    </a:p>
                  </a:txBody>
                  <a:tcPr/>
                </a:tc>
                <a:tc>
                  <a:txBody>
                    <a:bodyPr/>
                    <a:lstStyle/>
                    <a:p>
                      <a:r>
                        <a:rPr lang="en-JP" sz="2400" dirty="0"/>
                        <a:t>#121</a:t>
                      </a:r>
                    </a:p>
                    <a:p>
                      <a:r>
                        <a:rPr lang="en-JP" sz="2400" dirty="0"/>
                        <a:t>-128</a:t>
                      </a:r>
                    </a:p>
                  </a:txBody>
                  <a:tcPr/>
                </a:tc>
                <a:tc>
                  <a:txBody>
                    <a:bodyPr/>
                    <a:lstStyle/>
                    <a:p>
                      <a:r>
                        <a:rPr lang="en-JP" sz="2400" dirty="0"/>
                        <a:t>#129</a:t>
                      </a:r>
                    </a:p>
                    <a:p>
                      <a:r>
                        <a:rPr lang="en-JP" sz="2400" dirty="0"/>
                        <a:t>-136</a:t>
                      </a:r>
                    </a:p>
                  </a:txBody>
                  <a:tcPr/>
                </a:tc>
                <a:tc>
                  <a:txBody>
                    <a:bodyPr/>
                    <a:lstStyle/>
                    <a:p>
                      <a:r>
                        <a:rPr lang="en-JP" sz="2400" dirty="0"/>
                        <a:t>#137</a:t>
                      </a:r>
                    </a:p>
                    <a:p>
                      <a:r>
                        <a:rPr lang="en-JP" sz="2400" dirty="0"/>
                        <a:t>-144</a:t>
                      </a:r>
                    </a:p>
                  </a:txBody>
                  <a:tcPr/>
                </a:tc>
                <a:tc>
                  <a:txBody>
                    <a:bodyPr/>
                    <a:lstStyle/>
                    <a:p>
                      <a:r>
                        <a:rPr lang="en-JP" sz="2400" dirty="0"/>
                        <a:t>#145</a:t>
                      </a:r>
                    </a:p>
                    <a:p>
                      <a:r>
                        <a:rPr lang="en-JP" sz="2400" dirty="0"/>
                        <a:t>-152</a:t>
                      </a:r>
                    </a:p>
                  </a:txBody>
                  <a:tcPr/>
                </a:tc>
                <a:tc>
                  <a:txBody>
                    <a:bodyPr/>
                    <a:lstStyle/>
                    <a:p>
                      <a:r>
                        <a:rPr lang="en-JP" sz="2400" dirty="0"/>
                        <a:t>#153</a:t>
                      </a:r>
                    </a:p>
                    <a:p>
                      <a:r>
                        <a:rPr lang="en-JP" sz="2400" dirty="0"/>
                        <a:t>-160</a:t>
                      </a:r>
                    </a:p>
                  </a:txBody>
                  <a:tcPr/>
                </a:tc>
                <a:tc>
                  <a:txBody>
                    <a:bodyPr/>
                    <a:lstStyle/>
                    <a:p>
                      <a:r>
                        <a:rPr lang="en-JP" sz="2400" dirty="0"/>
                        <a:t>#161</a:t>
                      </a:r>
                    </a:p>
                    <a:p>
                      <a:r>
                        <a:rPr lang="en-JP" sz="2400" dirty="0"/>
                        <a:t>-168</a:t>
                      </a:r>
                    </a:p>
                  </a:txBody>
                  <a:tcPr/>
                </a:tc>
                <a:tc>
                  <a:txBody>
                    <a:bodyPr/>
                    <a:lstStyle/>
                    <a:p>
                      <a:r>
                        <a:rPr lang="en-JP" sz="2400" dirty="0"/>
                        <a:t>#169</a:t>
                      </a:r>
                    </a:p>
                    <a:p>
                      <a:r>
                        <a:rPr lang="en-JP" sz="2400" dirty="0"/>
                        <a:t>-176</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ｚ</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Ё</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あっ</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总</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あつ</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畠</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髙</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히</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キロ</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𡨸</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ٹ</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ｷﾛ</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ば</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喃</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𢆥</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sd-Arab-PK" sz="2400" b="0" i="0" u="none" strike="noStrike">
                          <a:solidFill>
                            <a:srgbClr val="000000"/>
                          </a:solidFill>
                          <a:effectLst/>
                          <a:latin typeface="游ゴシック" panose="020B0400000000000000" pitchFamily="34" charset="-128"/>
                          <a:ea typeface="游ゴシック" panose="020B0400000000000000" pitchFamily="34" charset="-128"/>
                        </a:rPr>
                        <a:t>ٺ</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ア</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糎</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𥪞</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ے</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ン</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瓩</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あゝ</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總</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Ѐ</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ああ</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变</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Japanese Collation &gt; ICU &gt;</a:t>
            </a:r>
          </a:p>
        </p:txBody>
      </p:sp>
      <p:sp>
        <p:nvSpPr>
          <p:cNvPr id="3" name="TextBox 2">
            <a:extLst>
              <a:ext uri="{FF2B5EF4-FFF2-40B4-BE49-F238E27FC236}">
                <a16:creationId xmlns:a16="http://schemas.microsoft.com/office/drawing/2014/main" id="{571BAF2C-92CF-AED7-02CF-735F7BC58090}"/>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(2/2)</a:t>
            </a:r>
          </a:p>
        </p:txBody>
      </p:sp>
      <p:sp>
        <p:nvSpPr>
          <p:cNvPr id="8" name="TextBox 7">
            <a:extLst>
              <a:ext uri="{FF2B5EF4-FFF2-40B4-BE49-F238E27FC236}">
                <a16:creationId xmlns:a16="http://schemas.microsoft.com/office/drawing/2014/main" id="{93C6E822-1D95-5C5E-0DC4-6E9D4AE28B1A}"/>
              </a:ext>
            </a:extLst>
          </p:cNvPr>
          <p:cNvSpPr txBox="1"/>
          <p:nvPr/>
        </p:nvSpPr>
        <p:spPr>
          <a:xfrm>
            <a:off x="4638870" y="5314910"/>
            <a:ext cx="2914259" cy="369332"/>
          </a:xfrm>
          <a:prstGeom prst="rect">
            <a:avLst/>
          </a:prstGeom>
          <a:noFill/>
        </p:spPr>
        <p:txBody>
          <a:bodyPr wrap="none" lIns="0" tIns="0" rIns="0" bIns="0" rtlCol="0">
            <a:spAutoFit/>
          </a:bodyPr>
          <a:lstStyle/>
          <a:p>
            <a:pPr algn="l"/>
            <a:r>
              <a:rPr lang="en-JP" sz="2400" dirty="0">
                <a:solidFill>
                  <a:schemeClr val="bg1">
                    <a:lumMod val="65000"/>
                  </a:schemeClr>
                </a:solidFill>
              </a:rPr>
              <a:t>(The same as ja-x-icu)</a:t>
            </a:r>
          </a:p>
        </p:txBody>
      </p:sp>
      <p:sp>
        <p:nvSpPr>
          <p:cNvPr id="6" name="TextBox 5">
            <a:extLst>
              <a:ext uri="{FF2B5EF4-FFF2-40B4-BE49-F238E27FC236}">
                <a16:creationId xmlns:a16="http://schemas.microsoft.com/office/drawing/2014/main" id="{E3C24757-3B51-FC6B-2D29-170DB7289660}"/>
              </a:ext>
            </a:extLst>
          </p:cNvPr>
          <p:cNvSpPr txBox="1"/>
          <p:nvPr/>
        </p:nvSpPr>
        <p:spPr>
          <a:xfrm>
            <a:off x="4991478" y="1010712"/>
            <a:ext cx="1604606" cy="369332"/>
          </a:xfrm>
          <a:prstGeom prst="rect">
            <a:avLst/>
          </a:prstGeom>
          <a:noFill/>
        </p:spPr>
        <p:txBody>
          <a:bodyPr wrap="none" lIns="0" tIns="0" rIns="0" bIns="0" rtlCol="0">
            <a:spAutoFit/>
          </a:bodyPr>
          <a:lstStyle/>
          <a:p>
            <a:pPr algn="ctr"/>
            <a:r>
              <a:rPr lang="en-JP" sz="2400" dirty="0">
                <a:solidFill>
                  <a:schemeClr val="bg1">
                    <a:lumMod val="65000"/>
                  </a:schemeClr>
                </a:solidFill>
              </a:rPr>
              <a:t>(ja-JP-x-icu)</a:t>
            </a:r>
          </a:p>
        </p:txBody>
      </p:sp>
    </p:spTree>
    <p:extLst>
      <p:ext uri="{BB962C8B-B14F-4D97-AF65-F5344CB8AC3E}">
        <p14:creationId xmlns:p14="http://schemas.microsoft.com/office/powerpoint/2010/main" val="2998628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a:t>t_zh_CN_utf8</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3108733454"/>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#001</a:t>
                      </a:r>
                    </a:p>
                    <a:p>
                      <a:r>
                        <a:rPr lang="en-JP" sz="2400" dirty="0"/>
                        <a:t>-008</a:t>
                      </a:r>
                    </a:p>
                  </a:txBody>
                  <a:tcPr/>
                </a:tc>
                <a:tc>
                  <a:txBody>
                    <a:bodyPr/>
                    <a:lstStyle/>
                    <a:p>
                      <a:r>
                        <a:rPr lang="en-JP" sz="2400" dirty="0"/>
                        <a:t>#009</a:t>
                      </a:r>
                    </a:p>
                    <a:p>
                      <a:r>
                        <a:rPr lang="en-JP" sz="2400" dirty="0"/>
                        <a:t>-016</a:t>
                      </a:r>
                    </a:p>
                  </a:txBody>
                  <a:tcPr/>
                </a:tc>
                <a:tc>
                  <a:txBody>
                    <a:bodyPr/>
                    <a:lstStyle/>
                    <a:p>
                      <a:r>
                        <a:rPr lang="en-JP" sz="2400" dirty="0"/>
                        <a:t>#017</a:t>
                      </a:r>
                    </a:p>
                    <a:p>
                      <a:r>
                        <a:rPr lang="en-JP" sz="2400" dirty="0"/>
                        <a:t>-024</a:t>
                      </a:r>
                    </a:p>
                  </a:txBody>
                  <a:tcPr/>
                </a:tc>
                <a:tc>
                  <a:txBody>
                    <a:bodyPr/>
                    <a:lstStyle/>
                    <a:p>
                      <a:r>
                        <a:rPr lang="en-JP" sz="2400" dirty="0"/>
                        <a:t>#025</a:t>
                      </a:r>
                    </a:p>
                    <a:p>
                      <a:r>
                        <a:rPr lang="en-JP" sz="2400" dirty="0"/>
                        <a:t>-032</a:t>
                      </a:r>
                    </a:p>
                  </a:txBody>
                  <a:tcPr/>
                </a:tc>
                <a:tc>
                  <a:txBody>
                    <a:bodyPr/>
                    <a:lstStyle/>
                    <a:p>
                      <a:r>
                        <a:rPr lang="en-JP" sz="2400" dirty="0"/>
                        <a:t>#033</a:t>
                      </a:r>
                    </a:p>
                    <a:p>
                      <a:r>
                        <a:rPr lang="en-JP" sz="2400" dirty="0"/>
                        <a:t>-040</a:t>
                      </a:r>
                    </a:p>
                  </a:txBody>
                  <a:tcPr/>
                </a:tc>
                <a:tc>
                  <a:txBody>
                    <a:bodyPr/>
                    <a:lstStyle/>
                    <a:p>
                      <a:r>
                        <a:rPr lang="en-JP" sz="2400" dirty="0"/>
                        <a:t>#041</a:t>
                      </a:r>
                    </a:p>
                    <a:p>
                      <a:r>
                        <a:rPr lang="en-JP" sz="2400" dirty="0"/>
                        <a:t>-048</a:t>
                      </a:r>
                    </a:p>
                  </a:txBody>
                  <a:tcPr/>
                </a:tc>
                <a:tc>
                  <a:txBody>
                    <a:bodyPr/>
                    <a:lstStyle/>
                    <a:p>
                      <a:r>
                        <a:rPr lang="en-JP" sz="2400" dirty="0"/>
                        <a:t>#049</a:t>
                      </a:r>
                    </a:p>
                    <a:p>
                      <a:r>
                        <a:rPr lang="en-JP" sz="2400" dirty="0"/>
                        <a:t>-056</a:t>
                      </a:r>
                    </a:p>
                  </a:txBody>
                  <a:tcPr/>
                </a:tc>
                <a:tc>
                  <a:txBody>
                    <a:bodyPr/>
                    <a:lstStyle/>
                    <a:p>
                      <a:r>
                        <a:rPr lang="en-JP" sz="2400" dirty="0"/>
                        <a:t>#057</a:t>
                      </a:r>
                    </a:p>
                    <a:p>
                      <a:r>
                        <a:rPr lang="en-JP" sz="2400" dirty="0"/>
                        <a:t>-064</a:t>
                      </a:r>
                    </a:p>
                  </a:txBody>
                  <a:tcPr/>
                </a:tc>
                <a:tc>
                  <a:txBody>
                    <a:bodyPr/>
                    <a:lstStyle/>
                    <a:p>
                      <a:r>
                        <a:rPr lang="en-JP" sz="2400" dirty="0"/>
                        <a:t>#065</a:t>
                      </a:r>
                    </a:p>
                    <a:p>
                      <a:r>
                        <a:rPr lang="en-JP" sz="2400" dirty="0"/>
                        <a:t>-072</a:t>
                      </a:r>
                    </a:p>
                  </a:txBody>
                  <a:tcPr/>
                </a:tc>
                <a:tc>
                  <a:txBody>
                    <a:bodyPr/>
                    <a:lstStyle/>
                    <a:p>
                      <a:r>
                        <a:rPr lang="en-JP" sz="2400" dirty="0"/>
                        <a:t>#073</a:t>
                      </a:r>
                    </a:p>
                    <a:p>
                      <a:r>
                        <a:rPr lang="en-JP" sz="2400" dirty="0"/>
                        <a:t>-080</a:t>
                      </a:r>
                    </a:p>
                  </a:txBody>
                  <a:tcPr/>
                </a:tc>
                <a:tc>
                  <a:txBody>
                    <a:bodyPr/>
                    <a:lstStyle/>
                    <a:p>
                      <a:r>
                        <a:rPr lang="en-JP" sz="2400" dirty="0"/>
                        <a:t>#081</a:t>
                      </a:r>
                    </a:p>
                    <a:p>
                      <a:r>
                        <a:rPr lang="en-JP" sz="2400" dirty="0"/>
                        <a:t>-088</a:t>
                      </a:r>
                    </a:p>
                  </a:txBody>
                  <a:tcPr/>
                </a:tc>
                <a:extLst>
                  <a:ext uri="{0D108BD9-81ED-4DB2-BD59-A6C34878D82A}">
                    <a16:rowId xmlns:a16="http://schemas.microsoft.com/office/drawing/2014/main" val="2149240280"/>
                  </a:ext>
                </a:extLst>
              </a:tr>
              <a:tr h="370840">
                <a:tc>
                  <a:txBody>
                    <a:bodyPr/>
                    <a:lstStyle/>
                    <a:p>
                      <a:pPr algn="l" fontAlgn="ctr"/>
                      <a:r>
                        <a:rPr lang="en-JP" sz="2400" b="0" i="0" u="none" strike="noStrike" dirty="0">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ン</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히</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９</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𢆥</a:t>
                      </a: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⓪</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𥪞</a:t>
                      </a: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㉌</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rtl="1" fontAlgn="ctr"/>
                      <a:r>
                        <a:rPr lang="sd-Arab-PK" sz="2400" b="0" i="0" u="none" strike="noStrike">
                          <a:solidFill>
                            <a:srgbClr val="000000"/>
                          </a:solidFill>
                          <a:effectLst/>
                          <a:latin typeface="游ゴシック" panose="020B0400000000000000" pitchFamily="34" charset="-128"/>
                          <a:ea typeface="游ゴシック" panose="020B0400000000000000" pitchFamily="34" charset="-128"/>
                        </a:rPr>
                        <a:t>ٺ</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❶</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ん</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㊿</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匂</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①</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❾</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ア</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畠</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あぁ</a:t>
                      </a: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⑨</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가</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ああ</a:t>
                      </a: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⑴</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까</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０</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あっ</a:t>
                      </a: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⑼</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찌</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𡨸</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あつ</a:t>
                      </a: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Chinese Collation &gt; libc &gt;</a:t>
            </a:r>
          </a:p>
        </p:txBody>
      </p:sp>
      <p:sp>
        <p:nvSpPr>
          <p:cNvPr id="3" name="TextBox 2">
            <a:extLst>
              <a:ext uri="{FF2B5EF4-FFF2-40B4-BE49-F238E27FC236}">
                <a16:creationId xmlns:a16="http://schemas.microsoft.com/office/drawing/2014/main" id="{6D2E86AD-BCD9-E63A-6F27-0FF95D41A0A0}"/>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(1/2)</a:t>
            </a:r>
          </a:p>
        </p:txBody>
      </p:sp>
      <p:sp>
        <p:nvSpPr>
          <p:cNvPr id="8" name="TextBox 7">
            <a:extLst>
              <a:ext uri="{FF2B5EF4-FFF2-40B4-BE49-F238E27FC236}">
                <a16:creationId xmlns:a16="http://schemas.microsoft.com/office/drawing/2014/main" id="{C2C9B8A7-54E4-6859-FBB7-EEE7A4BC80D2}"/>
              </a:ext>
            </a:extLst>
          </p:cNvPr>
          <p:cNvSpPr txBox="1"/>
          <p:nvPr/>
        </p:nvSpPr>
        <p:spPr>
          <a:xfrm>
            <a:off x="4578757" y="5314910"/>
            <a:ext cx="3034485" cy="369332"/>
          </a:xfrm>
          <a:prstGeom prst="rect">
            <a:avLst/>
          </a:prstGeom>
          <a:noFill/>
        </p:spPr>
        <p:txBody>
          <a:bodyPr wrap="none" lIns="0" tIns="0" rIns="0" bIns="0" rtlCol="0">
            <a:spAutoFit/>
          </a:bodyPr>
          <a:lstStyle/>
          <a:p>
            <a:pPr algn="l"/>
            <a:r>
              <a:rPr lang="en-JP" sz="2400" dirty="0">
                <a:solidFill>
                  <a:schemeClr val="bg1">
                    <a:lumMod val="65000"/>
                  </a:schemeClr>
                </a:solidFill>
              </a:rPr>
              <a:t>(Similar to en_US.utf8)</a:t>
            </a:r>
          </a:p>
        </p:txBody>
      </p:sp>
      <p:sp>
        <p:nvSpPr>
          <p:cNvPr id="6" name="TextBox 5">
            <a:extLst>
              <a:ext uri="{FF2B5EF4-FFF2-40B4-BE49-F238E27FC236}">
                <a16:creationId xmlns:a16="http://schemas.microsoft.com/office/drawing/2014/main" id="{BF01BF5C-B136-57E5-905F-8171258147E6}"/>
              </a:ext>
            </a:extLst>
          </p:cNvPr>
          <p:cNvSpPr txBox="1"/>
          <p:nvPr/>
        </p:nvSpPr>
        <p:spPr>
          <a:xfrm>
            <a:off x="4941786" y="1010712"/>
            <a:ext cx="1703993" cy="369332"/>
          </a:xfrm>
          <a:prstGeom prst="rect">
            <a:avLst/>
          </a:prstGeom>
          <a:noFill/>
        </p:spPr>
        <p:txBody>
          <a:bodyPr wrap="none" lIns="0" tIns="0" rIns="0" bIns="0" rtlCol="0">
            <a:spAutoFit/>
          </a:bodyPr>
          <a:lstStyle/>
          <a:p>
            <a:pPr algn="ctr"/>
            <a:r>
              <a:rPr lang="en-JP" sz="2400" dirty="0">
                <a:solidFill>
                  <a:schemeClr val="bg1">
                    <a:lumMod val="65000"/>
                  </a:schemeClr>
                </a:solidFill>
              </a:rPr>
              <a:t>(zh_CN.utf8)</a:t>
            </a:r>
          </a:p>
        </p:txBody>
      </p:sp>
    </p:spTree>
    <p:extLst>
      <p:ext uri="{BB962C8B-B14F-4D97-AF65-F5344CB8AC3E}">
        <p14:creationId xmlns:p14="http://schemas.microsoft.com/office/powerpoint/2010/main" val="1637439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a:t>t_zh_CN_utf8</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3248608774"/>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#089</a:t>
                      </a:r>
                    </a:p>
                    <a:p>
                      <a:r>
                        <a:rPr lang="en-JP" sz="2400" dirty="0"/>
                        <a:t>-096</a:t>
                      </a:r>
                    </a:p>
                  </a:txBody>
                  <a:tcPr/>
                </a:tc>
                <a:tc>
                  <a:txBody>
                    <a:bodyPr/>
                    <a:lstStyle/>
                    <a:p>
                      <a:r>
                        <a:rPr lang="en-JP" sz="2400" dirty="0"/>
                        <a:t>#097</a:t>
                      </a:r>
                    </a:p>
                    <a:p>
                      <a:r>
                        <a:rPr lang="en-JP" sz="2400" dirty="0"/>
                        <a:t>-104</a:t>
                      </a:r>
                    </a:p>
                  </a:txBody>
                  <a:tcPr/>
                </a:tc>
                <a:tc>
                  <a:txBody>
                    <a:bodyPr/>
                    <a:lstStyle/>
                    <a:p>
                      <a:r>
                        <a:rPr lang="en-JP" sz="2400" dirty="0"/>
                        <a:t>#105</a:t>
                      </a:r>
                    </a:p>
                    <a:p>
                      <a:r>
                        <a:rPr lang="en-JP" sz="2400" dirty="0"/>
                        <a:t>-112</a:t>
                      </a:r>
                    </a:p>
                  </a:txBody>
                  <a:tcPr/>
                </a:tc>
                <a:tc>
                  <a:txBody>
                    <a:bodyPr/>
                    <a:lstStyle/>
                    <a:p>
                      <a:r>
                        <a:rPr lang="en-JP" sz="2400" dirty="0"/>
                        <a:t>#113</a:t>
                      </a:r>
                    </a:p>
                    <a:p>
                      <a:r>
                        <a:rPr lang="en-JP" sz="2400" dirty="0"/>
                        <a:t>-120</a:t>
                      </a:r>
                    </a:p>
                  </a:txBody>
                  <a:tcPr/>
                </a:tc>
                <a:tc>
                  <a:txBody>
                    <a:bodyPr/>
                    <a:lstStyle/>
                    <a:p>
                      <a:r>
                        <a:rPr lang="en-JP" sz="2400" dirty="0"/>
                        <a:t>#121</a:t>
                      </a:r>
                    </a:p>
                    <a:p>
                      <a:r>
                        <a:rPr lang="en-JP" sz="2400" dirty="0"/>
                        <a:t>-128</a:t>
                      </a:r>
                    </a:p>
                  </a:txBody>
                  <a:tcPr/>
                </a:tc>
                <a:tc>
                  <a:txBody>
                    <a:bodyPr/>
                    <a:lstStyle/>
                    <a:p>
                      <a:r>
                        <a:rPr lang="en-JP" sz="2400" dirty="0"/>
                        <a:t>#129</a:t>
                      </a:r>
                    </a:p>
                    <a:p>
                      <a:r>
                        <a:rPr lang="en-JP" sz="2400" dirty="0"/>
                        <a:t>-136</a:t>
                      </a:r>
                    </a:p>
                  </a:txBody>
                  <a:tcPr/>
                </a:tc>
                <a:tc>
                  <a:txBody>
                    <a:bodyPr/>
                    <a:lstStyle/>
                    <a:p>
                      <a:r>
                        <a:rPr lang="en-JP" sz="2400" dirty="0"/>
                        <a:t>#137</a:t>
                      </a:r>
                    </a:p>
                    <a:p>
                      <a:r>
                        <a:rPr lang="en-JP" sz="2400" dirty="0"/>
                        <a:t>-144</a:t>
                      </a:r>
                    </a:p>
                  </a:txBody>
                  <a:tcPr/>
                </a:tc>
                <a:tc>
                  <a:txBody>
                    <a:bodyPr/>
                    <a:lstStyle/>
                    <a:p>
                      <a:r>
                        <a:rPr lang="en-JP" sz="2400" dirty="0"/>
                        <a:t>#145</a:t>
                      </a:r>
                    </a:p>
                    <a:p>
                      <a:r>
                        <a:rPr lang="en-JP" sz="2400" dirty="0"/>
                        <a:t>-152</a:t>
                      </a:r>
                    </a:p>
                  </a:txBody>
                  <a:tcPr/>
                </a:tc>
                <a:tc>
                  <a:txBody>
                    <a:bodyPr/>
                    <a:lstStyle/>
                    <a:p>
                      <a:r>
                        <a:rPr lang="en-JP" sz="2400" dirty="0"/>
                        <a:t>#153</a:t>
                      </a:r>
                    </a:p>
                    <a:p>
                      <a:r>
                        <a:rPr lang="en-JP" sz="2400" dirty="0"/>
                        <a:t>-160</a:t>
                      </a:r>
                    </a:p>
                  </a:txBody>
                  <a:tcPr/>
                </a:tc>
                <a:tc>
                  <a:txBody>
                    <a:bodyPr/>
                    <a:lstStyle/>
                    <a:p>
                      <a:r>
                        <a:rPr lang="en-JP" sz="2400" dirty="0"/>
                        <a:t>#161</a:t>
                      </a:r>
                    </a:p>
                    <a:p>
                      <a:r>
                        <a:rPr lang="en-JP" sz="2400" dirty="0"/>
                        <a:t>-168</a:t>
                      </a:r>
                    </a:p>
                  </a:txBody>
                  <a:tcPr/>
                </a:tc>
                <a:tc>
                  <a:txBody>
                    <a:bodyPr/>
                    <a:lstStyle/>
                    <a:p>
                      <a:r>
                        <a:rPr lang="en-JP" sz="2400" dirty="0"/>
                        <a:t>#169</a:t>
                      </a:r>
                    </a:p>
                    <a:p>
                      <a:r>
                        <a:rPr lang="en-JP" sz="2400" dirty="0"/>
                        <a:t>-176</a:t>
                      </a:r>
                    </a:p>
                  </a:txBody>
                  <a:tcPr/>
                </a:tc>
                <a:extLst>
                  <a:ext uri="{0D108BD9-81ED-4DB2-BD59-A6C34878D82A}">
                    <a16:rowId xmlns:a16="http://schemas.microsoft.com/office/drawing/2014/main" val="2149240280"/>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あゝ</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ｃｍ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髙</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壱</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ｋｇ</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ٹ</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九</a:t>
                      </a:r>
                    </a:p>
                  </a:txBody>
                  <a:tcPr marL="9525" marR="9525" marT="9525" marB="0" anchor="ctr"/>
                </a:tc>
                <a:tc>
                  <a:txBody>
                    <a:bodyPr/>
                    <a:lstStyle/>
                    <a:p>
                      <a:pPr algn="l" fontAlgn="ct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糎</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ｷﾛ</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ے</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喃</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总</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ﾊﾞ</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cm</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瓩</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總</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ﾊﾟ</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_a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kg</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粁</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キロ</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0</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km</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畑</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1</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一</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Chinese Collation &gt; libc &gt;</a:t>
            </a:r>
          </a:p>
        </p:txBody>
      </p:sp>
      <p:sp>
        <p:nvSpPr>
          <p:cNvPr id="3" name="TextBox 2">
            <a:extLst>
              <a:ext uri="{FF2B5EF4-FFF2-40B4-BE49-F238E27FC236}">
                <a16:creationId xmlns:a16="http://schemas.microsoft.com/office/drawing/2014/main" id="{EAFE5E81-207B-D3A1-1809-EB6B8DC6CC65}"/>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(2/2)</a:t>
            </a:r>
          </a:p>
        </p:txBody>
      </p:sp>
      <p:sp>
        <p:nvSpPr>
          <p:cNvPr id="8" name="TextBox 7">
            <a:extLst>
              <a:ext uri="{FF2B5EF4-FFF2-40B4-BE49-F238E27FC236}">
                <a16:creationId xmlns:a16="http://schemas.microsoft.com/office/drawing/2014/main" id="{7D1870F0-C112-1134-AE20-E83C4B475008}"/>
              </a:ext>
            </a:extLst>
          </p:cNvPr>
          <p:cNvSpPr txBox="1"/>
          <p:nvPr/>
        </p:nvSpPr>
        <p:spPr>
          <a:xfrm>
            <a:off x="4578757" y="5314910"/>
            <a:ext cx="3034485" cy="369332"/>
          </a:xfrm>
          <a:prstGeom prst="rect">
            <a:avLst/>
          </a:prstGeom>
          <a:noFill/>
        </p:spPr>
        <p:txBody>
          <a:bodyPr wrap="none" lIns="0" tIns="0" rIns="0" bIns="0" rtlCol="0">
            <a:spAutoFit/>
          </a:bodyPr>
          <a:lstStyle/>
          <a:p>
            <a:pPr algn="l"/>
            <a:r>
              <a:rPr lang="en-JP" sz="2400" dirty="0">
                <a:solidFill>
                  <a:schemeClr val="bg1">
                    <a:lumMod val="65000"/>
                  </a:schemeClr>
                </a:solidFill>
              </a:rPr>
              <a:t>(Similar to en_US.utf8)</a:t>
            </a:r>
          </a:p>
        </p:txBody>
      </p:sp>
      <p:sp>
        <p:nvSpPr>
          <p:cNvPr id="6" name="TextBox 5">
            <a:extLst>
              <a:ext uri="{FF2B5EF4-FFF2-40B4-BE49-F238E27FC236}">
                <a16:creationId xmlns:a16="http://schemas.microsoft.com/office/drawing/2014/main" id="{D521DE05-DEF5-63B6-EE6D-F78557405AC3}"/>
              </a:ext>
            </a:extLst>
          </p:cNvPr>
          <p:cNvSpPr txBox="1"/>
          <p:nvPr/>
        </p:nvSpPr>
        <p:spPr>
          <a:xfrm>
            <a:off x="4941786" y="1010712"/>
            <a:ext cx="1703993" cy="369332"/>
          </a:xfrm>
          <a:prstGeom prst="rect">
            <a:avLst/>
          </a:prstGeom>
          <a:noFill/>
        </p:spPr>
        <p:txBody>
          <a:bodyPr wrap="none" lIns="0" tIns="0" rIns="0" bIns="0" rtlCol="0">
            <a:spAutoFit/>
          </a:bodyPr>
          <a:lstStyle/>
          <a:p>
            <a:pPr algn="ctr"/>
            <a:r>
              <a:rPr lang="en-JP" sz="2400" dirty="0">
                <a:solidFill>
                  <a:schemeClr val="bg1">
                    <a:lumMod val="65000"/>
                  </a:schemeClr>
                </a:solidFill>
              </a:rPr>
              <a:t>(zh_CN.utf8)</a:t>
            </a:r>
          </a:p>
        </p:txBody>
      </p:sp>
      <p:sp>
        <p:nvSpPr>
          <p:cNvPr id="10" name="Rectangle 9">
            <a:extLst>
              <a:ext uri="{FF2B5EF4-FFF2-40B4-BE49-F238E27FC236}">
                <a16:creationId xmlns:a16="http://schemas.microsoft.com/office/drawing/2014/main" id="{F51EF4BE-0F4E-A996-6D7F-4EA0002EF432}"/>
              </a:ext>
            </a:extLst>
          </p:cNvPr>
          <p:cNvSpPr/>
          <p:nvPr/>
        </p:nvSpPr>
        <p:spPr bwMode="auto">
          <a:xfrm>
            <a:off x="7344344" y="4129372"/>
            <a:ext cx="953941" cy="37434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B6F0684-C782-704F-DF9E-6AE2C92D8158}"/>
              </a:ext>
            </a:extLst>
          </p:cNvPr>
          <p:cNvSpPr/>
          <p:nvPr/>
        </p:nvSpPr>
        <p:spPr bwMode="auto">
          <a:xfrm>
            <a:off x="9274542" y="3380507"/>
            <a:ext cx="953941" cy="74704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8684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err="1"/>
              <a:t>t_zh_x_icu</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2930163034"/>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#001</a:t>
                      </a:r>
                    </a:p>
                    <a:p>
                      <a:r>
                        <a:rPr lang="en-JP" sz="2400" dirty="0"/>
                        <a:t>-008</a:t>
                      </a:r>
                    </a:p>
                  </a:txBody>
                  <a:tcPr/>
                </a:tc>
                <a:tc>
                  <a:txBody>
                    <a:bodyPr/>
                    <a:lstStyle/>
                    <a:p>
                      <a:r>
                        <a:rPr lang="en-JP" sz="2400" dirty="0"/>
                        <a:t>#009</a:t>
                      </a:r>
                    </a:p>
                    <a:p>
                      <a:r>
                        <a:rPr lang="en-JP" sz="2400" dirty="0"/>
                        <a:t>-016</a:t>
                      </a:r>
                    </a:p>
                  </a:txBody>
                  <a:tcPr/>
                </a:tc>
                <a:tc>
                  <a:txBody>
                    <a:bodyPr/>
                    <a:lstStyle/>
                    <a:p>
                      <a:r>
                        <a:rPr lang="en-JP" sz="2400" dirty="0"/>
                        <a:t>#017</a:t>
                      </a:r>
                    </a:p>
                    <a:p>
                      <a:r>
                        <a:rPr lang="en-JP" sz="2400" dirty="0"/>
                        <a:t>-024</a:t>
                      </a:r>
                    </a:p>
                  </a:txBody>
                  <a:tcPr/>
                </a:tc>
                <a:tc>
                  <a:txBody>
                    <a:bodyPr/>
                    <a:lstStyle/>
                    <a:p>
                      <a:r>
                        <a:rPr lang="en-JP" sz="2400" dirty="0"/>
                        <a:t>#025</a:t>
                      </a:r>
                    </a:p>
                    <a:p>
                      <a:r>
                        <a:rPr lang="en-JP" sz="2400" dirty="0"/>
                        <a:t>-032</a:t>
                      </a:r>
                    </a:p>
                  </a:txBody>
                  <a:tcPr/>
                </a:tc>
                <a:tc>
                  <a:txBody>
                    <a:bodyPr/>
                    <a:lstStyle/>
                    <a:p>
                      <a:r>
                        <a:rPr lang="en-JP" sz="2400" dirty="0"/>
                        <a:t>#033</a:t>
                      </a:r>
                    </a:p>
                    <a:p>
                      <a:r>
                        <a:rPr lang="en-JP" sz="2400" dirty="0"/>
                        <a:t>-040</a:t>
                      </a:r>
                    </a:p>
                  </a:txBody>
                  <a:tcPr/>
                </a:tc>
                <a:tc>
                  <a:txBody>
                    <a:bodyPr/>
                    <a:lstStyle/>
                    <a:p>
                      <a:r>
                        <a:rPr lang="en-JP" sz="2400" dirty="0"/>
                        <a:t>#041</a:t>
                      </a:r>
                    </a:p>
                    <a:p>
                      <a:r>
                        <a:rPr lang="en-JP" sz="2400" dirty="0"/>
                        <a:t>-048</a:t>
                      </a:r>
                    </a:p>
                  </a:txBody>
                  <a:tcPr/>
                </a:tc>
                <a:tc>
                  <a:txBody>
                    <a:bodyPr/>
                    <a:lstStyle/>
                    <a:p>
                      <a:r>
                        <a:rPr lang="en-JP" sz="2400" dirty="0"/>
                        <a:t>#049</a:t>
                      </a:r>
                    </a:p>
                    <a:p>
                      <a:r>
                        <a:rPr lang="en-JP" sz="2400" dirty="0"/>
                        <a:t>-056</a:t>
                      </a:r>
                    </a:p>
                  </a:txBody>
                  <a:tcPr/>
                </a:tc>
                <a:tc>
                  <a:txBody>
                    <a:bodyPr/>
                    <a:lstStyle/>
                    <a:p>
                      <a:r>
                        <a:rPr lang="en-JP" sz="2400" dirty="0"/>
                        <a:t>#057</a:t>
                      </a:r>
                    </a:p>
                    <a:p>
                      <a:r>
                        <a:rPr lang="en-JP" sz="2400" dirty="0"/>
                        <a:t>-064</a:t>
                      </a:r>
                    </a:p>
                  </a:txBody>
                  <a:tcPr/>
                </a:tc>
                <a:tc>
                  <a:txBody>
                    <a:bodyPr/>
                    <a:lstStyle/>
                    <a:p>
                      <a:r>
                        <a:rPr lang="en-JP" sz="2400" dirty="0"/>
                        <a:t>#065</a:t>
                      </a:r>
                    </a:p>
                    <a:p>
                      <a:r>
                        <a:rPr lang="en-JP" sz="2400" dirty="0"/>
                        <a:t>-072</a:t>
                      </a:r>
                    </a:p>
                  </a:txBody>
                  <a:tcPr/>
                </a:tc>
                <a:tc>
                  <a:txBody>
                    <a:bodyPr/>
                    <a:lstStyle/>
                    <a:p>
                      <a:r>
                        <a:rPr lang="en-JP" sz="2400" dirty="0"/>
                        <a:t>#073</a:t>
                      </a:r>
                    </a:p>
                    <a:p>
                      <a:r>
                        <a:rPr lang="en-JP" sz="2400" dirty="0"/>
                        <a:t>-080</a:t>
                      </a:r>
                    </a:p>
                  </a:txBody>
                  <a:tcPr/>
                </a:tc>
                <a:tc>
                  <a:txBody>
                    <a:bodyPr/>
                    <a:lstStyle/>
                    <a:p>
                      <a:r>
                        <a:rPr lang="en-JP" sz="2400" dirty="0"/>
                        <a:t>#081</a:t>
                      </a:r>
                    </a:p>
                    <a:p>
                      <a:r>
                        <a:rPr lang="en-JP" sz="2400" dirty="0"/>
                        <a:t>-088</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①</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cm</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ｋｇ</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⒐</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ｃｍ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_a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⑴</a:t>
                      </a:r>
                    </a:p>
                  </a:txBody>
                  <a:tcPr marL="9525" marR="9525" marT="9525" marB="0" anchor="ctr"/>
                </a:tc>
                <a:tc>
                  <a:txBody>
                    <a:bodyPr/>
                    <a:lstStyle/>
                    <a:p>
                      <a:pPr algn="l" fontAlgn="ct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㉌</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km</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0</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㊿</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ｋｍ</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９</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1</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⑨</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❾</a:t>
                      </a:r>
                    </a:p>
                  </a:txBody>
                  <a:tcPr marL="9525" marR="9525" marT="9525" marB="0" anchor="ctr"/>
                </a:tc>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Ä</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kg</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Chinese Collation &gt; ICU &gt;</a:t>
            </a:r>
          </a:p>
        </p:txBody>
      </p:sp>
      <p:sp>
        <p:nvSpPr>
          <p:cNvPr id="3" name="TextBox 2">
            <a:extLst>
              <a:ext uri="{FF2B5EF4-FFF2-40B4-BE49-F238E27FC236}">
                <a16:creationId xmlns:a16="http://schemas.microsoft.com/office/drawing/2014/main" id="{C99F67D9-033E-425E-32BA-6F93DBD6A5BD}"/>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(1/2)</a:t>
            </a:r>
          </a:p>
        </p:txBody>
      </p:sp>
      <p:sp>
        <p:nvSpPr>
          <p:cNvPr id="10" name="TextBox 9">
            <a:extLst>
              <a:ext uri="{FF2B5EF4-FFF2-40B4-BE49-F238E27FC236}">
                <a16:creationId xmlns:a16="http://schemas.microsoft.com/office/drawing/2014/main" id="{ED872991-FB5B-20EC-DDE3-DEFB2AD5F6A6}"/>
              </a:ext>
            </a:extLst>
          </p:cNvPr>
          <p:cNvSpPr txBox="1"/>
          <p:nvPr/>
        </p:nvSpPr>
        <p:spPr>
          <a:xfrm>
            <a:off x="4832833" y="5314910"/>
            <a:ext cx="2526333" cy="369332"/>
          </a:xfrm>
          <a:prstGeom prst="rect">
            <a:avLst/>
          </a:prstGeom>
          <a:noFill/>
        </p:spPr>
        <p:txBody>
          <a:bodyPr wrap="none" lIns="0" tIns="0" rIns="0" bIns="0" rtlCol="0">
            <a:spAutoFit/>
          </a:bodyPr>
          <a:lstStyle/>
          <a:p>
            <a:pPr algn="l"/>
            <a:r>
              <a:rPr lang="en-JP" sz="2400" dirty="0">
                <a:solidFill>
                  <a:schemeClr val="bg1">
                    <a:lumMod val="65000"/>
                  </a:schemeClr>
                </a:solidFill>
              </a:rPr>
              <a:t>(Similar to ja-x-icu)</a:t>
            </a:r>
          </a:p>
        </p:txBody>
      </p:sp>
      <p:sp>
        <p:nvSpPr>
          <p:cNvPr id="12" name="Rectangle 11">
            <a:extLst>
              <a:ext uri="{FF2B5EF4-FFF2-40B4-BE49-F238E27FC236}">
                <a16:creationId xmlns:a16="http://schemas.microsoft.com/office/drawing/2014/main" id="{69E9D142-07B4-C57E-467C-CDAAAE411B73}"/>
              </a:ext>
            </a:extLst>
          </p:cNvPr>
          <p:cNvSpPr/>
          <p:nvPr/>
        </p:nvSpPr>
        <p:spPr bwMode="auto">
          <a:xfrm>
            <a:off x="3476625" y="2631643"/>
            <a:ext cx="953941" cy="113708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B59EFD59-0A21-1C79-80FB-AC3FE780CF8B}"/>
              </a:ext>
            </a:extLst>
          </p:cNvPr>
          <p:cNvSpPr txBox="1"/>
          <p:nvPr/>
        </p:nvSpPr>
        <p:spPr>
          <a:xfrm>
            <a:off x="5166208" y="1010712"/>
            <a:ext cx="1255152" cy="369332"/>
          </a:xfrm>
          <a:prstGeom prst="rect">
            <a:avLst/>
          </a:prstGeom>
          <a:noFill/>
        </p:spPr>
        <p:txBody>
          <a:bodyPr wrap="none" lIns="0" tIns="0" rIns="0" bIns="0" rtlCol="0">
            <a:spAutoFit/>
          </a:bodyPr>
          <a:lstStyle/>
          <a:p>
            <a:pPr algn="ctr"/>
            <a:r>
              <a:rPr lang="en-JP" sz="2400" dirty="0">
                <a:solidFill>
                  <a:schemeClr val="bg1">
                    <a:lumMod val="65000"/>
                  </a:schemeClr>
                </a:solidFill>
              </a:rPr>
              <a:t>(zh-x-icu)</a:t>
            </a:r>
          </a:p>
        </p:txBody>
      </p:sp>
    </p:spTree>
    <p:extLst>
      <p:ext uri="{BB962C8B-B14F-4D97-AF65-F5344CB8AC3E}">
        <p14:creationId xmlns:p14="http://schemas.microsoft.com/office/powerpoint/2010/main" val="31371773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err="1"/>
              <a:t>t_zh_x_icu</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1531384768"/>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#089</a:t>
                      </a:r>
                    </a:p>
                    <a:p>
                      <a:r>
                        <a:rPr lang="en-JP" sz="2400" dirty="0"/>
                        <a:t>-096</a:t>
                      </a:r>
                    </a:p>
                  </a:txBody>
                  <a:tcPr/>
                </a:tc>
                <a:tc>
                  <a:txBody>
                    <a:bodyPr/>
                    <a:lstStyle/>
                    <a:p>
                      <a:r>
                        <a:rPr lang="en-JP" sz="2400" dirty="0"/>
                        <a:t>#097</a:t>
                      </a:r>
                    </a:p>
                    <a:p>
                      <a:r>
                        <a:rPr lang="en-JP" sz="2400" dirty="0"/>
                        <a:t>-104</a:t>
                      </a:r>
                    </a:p>
                  </a:txBody>
                  <a:tcPr/>
                </a:tc>
                <a:tc>
                  <a:txBody>
                    <a:bodyPr/>
                    <a:lstStyle/>
                    <a:p>
                      <a:r>
                        <a:rPr lang="en-JP" sz="2400" dirty="0"/>
                        <a:t>#105</a:t>
                      </a:r>
                    </a:p>
                    <a:p>
                      <a:r>
                        <a:rPr lang="en-JP" sz="2400" dirty="0"/>
                        <a:t>-112</a:t>
                      </a:r>
                    </a:p>
                  </a:txBody>
                  <a:tcPr/>
                </a:tc>
                <a:tc>
                  <a:txBody>
                    <a:bodyPr/>
                    <a:lstStyle/>
                    <a:p>
                      <a:r>
                        <a:rPr lang="en-JP" sz="2400" dirty="0"/>
                        <a:t>#113</a:t>
                      </a:r>
                    </a:p>
                    <a:p>
                      <a:r>
                        <a:rPr lang="en-JP" sz="2400" dirty="0"/>
                        <a:t>-120</a:t>
                      </a:r>
                    </a:p>
                  </a:txBody>
                  <a:tcPr/>
                </a:tc>
                <a:tc>
                  <a:txBody>
                    <a:bodyPr/>
                    <a:lstStyle/>
                    <a:p>
                      <a:r>
                        <a:rPr lang="en-JP" sz="2400" dirty="0"/>
                        <a:t>#121</a:t>
                      </a:r>
                    </a:p>
                    <a:p>
                      <a:r>
                        <a:rPr lang="en-JP" sz="2400" dirty="0"/>
                        <a:t>-128</a:t>
                      </a:r>
                    </a:p>
                  </a:txBody>
                  <a:tcPr/>
                </a:tc>
                <a:tc>
                  <a:txBody>
                    <a:bodyPr/>
                    <a:lstStyle/>
                    <a:p>
                      <a:r>
                        <a:rPr lang="en-JP" sz="2400" dirty="0"/>
                        <a:t>#129</a:t>
                      </a:r>
                    </a:p>
                    <a:p>
                      <a:r>
                        <a:rPr lang="en-JP" sz="2400" dirty="0"/>
                        <a:t>-136</a:t>
                      </a:r>
                    </a:p>
                  </a:txBody>
                  <a:tcPr/>
                </a:tc>
                <a:tc>
                  <a:txBody>
                    <a:bodyPr/>
                    <a:lstStyle/>
                    <a:p>
                      <a:r>
                        <a:rPr lang="en-JP" sz="2400" dirty="0"/>
                        <a:t>#137</a:t>
                      </a:r>
                    </a:p>
                    <a:p>
                      <a:r>
                        <a:rPr lang="en-JP" sz="2400" dirty="0"/>
                        <a:t>-144</a:t>
                      </a:r>
                    </a:p>
                  </a:txBody>
                  <a:tcPr/>
                </a:tc>
                <a:tc>
                  <a:txBody>
                    <a:bodyPr/>
                    <a:lstStyle/>
                    <a:p>
                      <a:r>
                        <a:rPr lang="en-JP" sz="2400" dirty="0"/>
                        <a:t>#145</a:t>
                      </a:r>
                    </a:p>
                    <a:p>
                      <a:r>
                        <a:rPr lang="en-JP" sz="2400" dirty="0"/>
                        <a:t>-152</a:t>
                      </a:r>
                    </a:p>
                  </a:txBody>
                  <a:tcPr/>
                </a:tc>
                <a:tc>
                  <a:txBody>
                    <a:bodyPr/>
                    <a:lstStyle/>
                    <a:p>
                      <a:r>
                        <a:rPr lang="en-JP" sz="2400" dirty="0"/>
                        <a:t>#153</a:t>
                      </a:r>
                    </a:p>
                    <a:p>
                      <a:r>
                        <a:rPr lang="en-JP" sz="2400" dirty="0"/>
                        <a:t>-160</a:t>
                      </a:r>
                    </a:p>
                  </a:txBody>
                  <a:tcPr/>
                </a:tc>
                <a:tc>
                  <a:txBody>
                    <a:bodyPr/>
                    <a:lstStyle/>
                    <a:p>
                      <a:r>
                        <a:rPr lang="en-JP" sz="2400" dirty="0"/>
                        <a:t>#161</a:t>
                      </a:r>
                    </a:p>
                    <a:p>
                      <a:r>
                        <a:rPr lang="en-JP" sz="2400" dirty="0"/>
                        <a:t>-168</a:t>
                      </a:r>
                    </a:p>
                  </a:txBody>
                  <a:tcPr/>
                </a:tc>
                <a:tc>
                  <a:txBody>
                    <a:bodyPr/>
                    <a:lstStyle/>
                    <a:p>
                      <a:r>
                        <a:rPr lang="en-JP" sz="2400" dirty="0"/>
                        <a:t>#169</a:t>
                      </a:r>
                    </a:p>
                    <a:p>
                      <a:r>
                        <a:rPr lang="en-JP" sz="2400" dirty="0"/>
                        <a:t>-176</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ｚ</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Ё</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あっ</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喃</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総</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あつ</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瓩</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總</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히</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キロ</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𡨸</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ٹ</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ｷﾛ</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ば</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𢆥</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sd-Arab-PK" sz="2400" b="0" i="0" u="none" strike="noStrike">
                          <a:solidFill>
                            <a:srgbClr val="000000"/>
                          </a:solidFill>
                          <a:effectLst/>
                          <a:latin typeface="游ゴシック" panose="020B0400000000000000" pitchFamily="34" charset="-128"/>
                          <a:ea typeface="游ゴシック" panose="020B0400000000000000" pitchFamily="34" charset="-128"/>
                        </a:rPr>
                        <a:t>ٺ</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ア</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あゝ</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畠</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𥪞</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ے</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ン</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髙</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一</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壱</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Ѐ</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ああ</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糎</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总</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Chinese Collation &gt; ICU &gt;</a:t>
            </a:r>
          </a:p>
        </p:txBody>
      </p:sp>
      <p:sp>
        <p:nvSpPr>
          <p:cNvPr id="3" name="TextBox 2">
            <a:extLst>
              <a:ext uri="{FF2B5EF4-FFF2-40B4-BE49-F238E27FC236}">
                <a16:creationId xmlns:a16="http://schemas.microsoft.com/office/drawing/2014/main" id="{AC08A4BC-E8DB-D752-16DD-07392422BAC8}"/>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(2/2)</a:t>
            </a:r>
          </a:p>
        </p:txBody>
      </p:sp>
      <p:sp>
        <p:nvSpPr>
          <p:cNvPr id="7" name="TextBox 6">
            <a:extLst>
              <a:ext uri="{FF2B5EF4-FFF2-40B4-BE49-F238E27FC236}">
                <a16:creationId xmlns:a16="http://schemas.microsoft.com/office/drawing/2014/main" id="{1127F4FE-3C64-623C-2407-CCFFDED5733B}"/>
              </a:ext>
            </a:extLst>
          </p:cNvPr>
          <p:cNvSpPr txBox="1"/>
          <p:nvPr/>
        </p:nvSpPr>
        <p:spPr>
          <a:xfrm>
            <a:off x="5166208" y="1010712"/>
            <a:ext cx="1255152" cy="369332"/>
          </a:xfrm>
          <a:prstGeom prst="rect">
            <a:avLst/>
          </a:prstGeom>
          <a:noFill/>
        </p:spPr>
        <p:txBody>
          <a:bodyPr wrap="none" lIns="0" tIns="0" rIns="0" bIns="0" rtlCol="0">
            <a:spAutoFit/>
          </a:bodyPr>
          <a:lstStyle/>
          <a:p>
            <a:pPr algn="ctr"/>
            <a:r>
              <a:rPr lang="en-JP" sz="2400" dirty="0">
                <a:solidFill>
                  <a:schemeClr val="bg1">
                    <a:lumMod val="65000"/>
                  </a:schemeClr>
                </a:solidFill>
              </a:rPr>
              <a:t>(zh-x-icu)</a:t>
            </a:r>
          </a:p>
        </p:txBody>
      </p:sp>
    </p:spTree>
    <p:extLst>
      <p:ext uri="{BB962C8B-B14F-4D97-AF65-F5344CB8AC3E}">
        <p14:creationId xmlns:p14="http://schemas.microsoft.com/office/powerpoint/2010/main" val="41998615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err="1"/>
              <a:t>t_zh_Hans_x_icu</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1063425700"/>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#001</a:t>
                      </a:r>
                    </a:p>
                    <a:p>
                      <a:r>
                        <a:rPr lang="en-JP" sz="2400" dirty="0"/>
                        <a:t>-008</a:t>
                      </a:r>
                    </a:p>
                  </a:txBody>
                  <a:tcPr/>
                </a:tc>
                <a:tc>
                  <a:txBody>
                    <a:bodyPr/>
                    <a:lstStyle/>
                    <a:p>
                      <a:r>
                        <a:rPr lang="en-JP" sz="2400" dirty="0"/>
                        <a:t>#009</a:t>
                      </a:r>
                    </a:p>
                    <a:p>
                      <a:r>
                        <a:rPr lang="en-JP" sz="2400" dirty="0"/>
                        <a:t>-016</a:t>
                      </a:r>
                    </a:p>
                  </a:txBody>
                  <a:tcPr/>
                </a:tc>
                <a:tc>
                  <a:txBody>
                    <a:bodyPr/>
                    <a:lstStyle/>
                    <a:p>
                      <a:r>
                        <a:rPr lang="en-JP" sz="2400" dirty="0"/>
                        <a:t>#017</a:t>
                      </a:r>
                    </a:p>
                    <a:p>
                      <a:r>
                        <a:rPr lang="en-JP" sz="2400" dirty="0"/>
                        <a:t>-024</a:t>
                      </a:r>
                    </a:p>
                  </a:txBody>
                  <a:tcPr/>
                </a:tc>
                <a:tc>
                  <a:txBody>
                    <a:bodyPr/>
                    <a:lstStyle/>
                    <a:p>
                      <a:r>
                        <a:rPr lang="en-JP" sz="2400" dirty="0"/>
                        <a:t>#025</a:t>
                      </a:r>
                    </a:p>
                    <a:p>
                      <a:r>
                        <a:rPr lang="en-JP" sz="2400" dirty="0"/>
                        <a:t>-032</a:t>
                      </a:r>
                    </a:p>
                  </a:txBody>
                  <a:tcPr/>
                </a:tc>
                <a:tc>
                  <a:txBody>
                    <a:bodyPr/>
                    <a:lstStyle/>
                    <a:p>
                      <a:r>
                        <a:rPr lang="en-JP" sz="2400" dirty="0"/>
                        <a:t>#033</a:t>
                      </a:r>
                    </a:p>
                    <a:p>
                      <a:r>
                        <a:rPr lang="en-JP" sz="2400" dirty="0"/>
                        <a:t>-040</a:t>
                      </a:r>
                    </a:p>
                  </a:txBody>
                  <a:tcPr/>
                </a:tc>
                <a:tc>
                  <a:txBody>
                    <a:bodyPr/>
                    <a:lstStyle/>
                    <a:p>
                      <a:r>
                        <a:rPr lang="en-JP" sz="2400" dirty="0"/>
                        <a:t>#041</a:t>
                      </a:r>
                    </a:p>
                    <a:p>
                      <a:r>
                        <a:rPr lang="en-JP" sz="2400" dirty="0"/>
                        <a:t>-048</a:t>
                      </a:r>
                    </a:p>
                  </a:txBody>
                  <a:tcPr/>
                </a:tc>
                <a:tc>
                  <a:txBody>
                    <a:bodyPr/>
                    <a:lstStyle/>
                    <a:p>
                      <a:r>
                        <a:rPr lang="en-JP" sz="2400" dirty="0"/>
                        <a:t>#049</a:t>
                      </a:r>
                    </a:p>
                    <a:p>
                      <a:r>
                        <a:rPr lang="en-JP" sz="2400" dirty="0"/>
                        <a:t>-056</a:t>
                      </a:r>
                    </a:p>
                  </a:txBody>
                  <a:tcPr/>
                </a:tc>
                <a:tc>
                  <a:txBody>
                    <a:bodyPr/>
                    <a:lstStyle/>
                    <a:p>
                      <a:r>
                        <a:rPr lang="en-JP" sz="2400" dirty="0"/>
                        <a:t>#057</a:t>
                      </a:r>
                    </a:p>
                    <a:p>
                      <a:r>
                        <a:rPr lang="en-JP" sz="2400" dirty="0"/>
                        <a:t>-064</a:t>
                      </a:r>
                    </a:p>
                  </a:txBody>
                  <a:tcPr/>
                </a:tc>
                <a:tc>
                  <a:txBody>
                    <a:bodyPr/>
                    <a:lstStyle/>
                    <a:p>
                      <a:r>
                        <a:rPr lang="en-JP" sz="2400" dirty="0"/>
                        <a:t>#065</a:t>
                      </a:r>
                    </a:p>
                    <a:p>
                      <a:r>
                        <a:rPr lang="en-JP" sz="2400" dirty="0"/>
                        <a:t>-072</a:t>
                      </a:r>
                    </a:p>
                  </a:txBody>
                  <a:tcPr/>
                </a:tc>
                <a:tc>
                  <a:txBody>
                    <a:bodyPr/>
                    <a:lstStyle/>
                    <a:p>
                      <a:r>
                        <a:rPr lang="en-JP" sz="2400" dirty="0"/>
                        <a:t>#073</a:t>
                      </a:r>
                    </a:p>
                    <a:p>
                      <a:r>
                        <a:rPr lang="en-JP" sz="2400" dirty="0"/>
                        <a:t>-080</a:t>
                      </a:r>
                    </a:p>
                  </a:txBody>
                  <a:tcPr/>
                </a:tc>
                <a:tc>
                  <a:txBody>
                    <a:bodyPr/>
                    <a:lstStyle/>
                    <a:p>
                      <a:r>
                        <a:rPr lang="en-JP" sz="2400" dirty="0"/>
                        <a:t>#081</a:t>
                      </a:r>
                    </a:p>
                    <a:p>
                      <a:r>
                        <a:rPr lang="en-JP" sz="2400" dirty="0"/>
                        <a:t>-088</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①</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cm</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ｋｇ</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⒐</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ｃｍ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_a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⑴</a:t>
                      </a:r>
                    </a:p>
                  </a:txBody>
                  <a:tcPr marL="9525" marR="9525" marT="9525" marB="0" anchor="ctr"/>
                </a:tc>
                <a:tc>
                  <a:txBody>
                    <a:bodyPr/>
                    <a:lstStyle/>
                    <a:p>
                      <a:pPr algn="l" fontAlgn="ct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㉌</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km</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0</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㊿</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ｋｍ</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９</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1</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⑨</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❾</a:t>
                      </a:r>
                    </a:p>
                  </a:txBody>
                  <a:tcPr marL="9525" marR="9525" marT="9525" marB="0" anchor="ctr"/>
                </a:tc>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Ä</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kg</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Chinese Collation &gt; ICU &gt;</a:t>
            </a:r>
          </a:p>
        </p:txBody>
      </p:sp>
      <p:sp>
        <p:nvSpPr>
          <p:cNvPr id="3" name="TextBox 2">
            <a:extLst>
              <a:ext uri="{FF2B5EF4-FFF2-40B4-BE49-F238E27FC236}">
                <a16:creationId xmlns:a16="http://schemas.microsoft.com/office/drawing/2014/main" id="{9491CBE5-3908-5FCD-60CC-6B367BB7B6F3}"/>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(1/2)</a:t>
            </a:r>
          </a:p>
        </p:txBody>
      </p:sp>
      <p:sp>
        <p:nvSpPr>
          <p:cNvPr id="7" name="TextBox 6">
            <a:extLst>
              <a:ext uri="{FF2B5EF4-FFF2-40B4-BE49-F238E27FC236}">
                <a16:creationId xmlns:a16="http://schemas.microsoft.com/office/drawing/2014/main" id="{A26EB303-46E5-3712-24D7-7BFF6D823E46}"/>
              </a:ext>
            </a:extLst>
          </p:cNvPr>
          <p:cNvSpPr txBox="1"/>
          <p:nvPr/>
        </p:nvSpPr>
        <p:spPr>
          <a:xfrm>
            <a:off x="4762254" y="1010712"/>
            <a:ext cx="2063065" cy="369332"/>
          </a:xfrm>
          <a:prstGeom prst="rect">
            <a:avLst/>
          </a:prstGeom>
          <a:noFill/>
        </p:spPr>
        <p:txBody>
          <a:bodyPr wrap="none" lIns="0" tIns="0" rIns="0" bIns="0" rtlCol="0">
            <a:spAutoFit/>
          </a:bodyPr>
          <a:lstStyle/>
          <a:p>
            <a:pPr algn="ctr"/>
            <a:r>
              <a:rPr lang="en-JP" sz="2400" dirty="0">
                <a:solidFill>
                  <a:schemeClr val="bg1">
                    <a:lumMod val="65000"/>
                  </a:schemeClr>
                </a:solidFill>
              </a:rPr>
              <a:t>(zh-Hans-x-icu)</a:t>
            </a:r>
          </a:p>
        </p:txBody>
      </p:sp>
    </p:spTree>
    <p:extLst>
      <p:ext uri="{BB962C8B-B14F-4D97-AF65-F5344CB8AC3E}">
        <p14:creationId xmlns:p14="http://schemas.microsoft.com/office/powerpoint/2010/main" val="11346667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p:txBody>
          <a:bodyPr/>
          <a:lstStyle/>
          <a:p>
            <a:r>
              <a:rPr lang="en-JP" dirty="0"/>
              <a:t>SELECT t FROM </a:t>
            </a:r>
            <a:r>
              <a:rPr lang="en-US" dirty="0" err="1"/>
              <a:t>t_zh_Hans_x_icu</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3314964958"/>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#089</a:t>
                      </a:r>
                    </a:p>
                    <a:p>
                      <a:r>
                        <a:rPr lang="en-JP" sz="2400" dirty="0"/>
                        <a:t>-096</a:t>
                      </a:r>
                    </a:p>
                  </a:txBody>
                  <a:tcPr/>
                </a:tc>
                <a:tc>
                  <a:txBody>
                    <a:bodyPr/>
                    <a:lstStyle/>
                    <a:p>
                      <a:r>
                        <a:rPr lang="en-JP" sz="2400" dirty="0"/>
                        <a:t>#097</a:t>
                      </a:r>
                    </a:p>
                    <a:p>
                      <a:r>
                        <a:rPr lang="en-JP" sz="2400" dirty="0"/>
                        <a:t>-104</a:t>
                      </a:r>
                    </a:p>
                  </a:txBody>
                  <a:tcPr/>
                </a:tc>
                <a:tc>
                  <a:txBody>
                    <a:bodyPr/>
                    <a:lstStyle/>
                    <a:p>
                      <a:r>
                        <a:rPr lang="en-JP" sz="2400" dirty="0"/>
                        <a:t>#105</a:t>
                      </a:r>
                    </a:p>
                    <a:p>
                      <a:r>
                        <a:rPr lang="en-JP" sz="2400" dirty="0"/>
                        <a:t>-112</a:t>
                      </a:r>
                    </a:p>
                  </a:txBody>
                  <a:tcPr/>
                </a:tc>
                <a:tc>
                  <a:txBody>
                    <a:bodyPr/>
                    <a:lstStyle/>
                    <a:p>
                      <a:r>
                        <a:rPr lang="en-JP" sz="2400" dirty="0"/>
                        <a:t>#113</a:t>
                      </a:r>
                    </a:p>
                    <a:p>
                      <a:r>
                        <a:rPr lang="en-JP" sz="2400" dirty="0"/>
                        <a:t>-120</a:t>
                      </a:r>
                    </a:p>
                  </a:txBody>
                  <a:tcPr/>
                </a:tc>
                <a:tc>
                  <a:txBody>
                    <a:bodyPr/>
                    <a:lstStyle/>
                    <a:p>
                      <a:r>
                        <a:rPr lang="en-JP" sz="2400" dirty="0"/>
                        <a:t>#121</a:t>
                      </a:r>
                    </a:p>
                    <a:p>
                      <a:r>
                        <a:rPr lang="en-JP" sz="2400" dirty="0"/>
                        <a:t>-128</a:t>
                      </a:r>
                    </a:p>
                  </a:txBody>
                  <a:tcPr/>
                </a:tc>
                <a:tc>
                  <a:txBody>
                    <a:bodyPr/>
                    <a:lstStyle/>
                    <a:p>
                      <a:r>
                        <a:rPr lang="en-JP" sz="2400" dirty="0"/>
                        <a:t>#129</a:t>
                      </a:r>
                    </a:p>
                    <a:p>
                      <a:r>
                        <a:rPr lang="en-JP" sz="2400" dirty="0"/>
                        <a:t>-136</a:t>
                      </a:r>
                    </a:p>
                  </a:txBody>
                  <a:tcPr/>
                </a:tc>
                <a:tc>
                  <a:txBody>
                    <a:bodyPr/>
                    <a:lstStyle/>
                    <a:p>
                      <a:r>
                        <a:rPr lang="en-JP" sz="2400" dirty="0"/>
                        <a:t>#137</a:t>
                      </a:r>
                    </a:p>
                    <a:p>
                      <a:r>
                        <a:rPr lang="en-JP" sz="2400" dirty="0"/>
                        <a:t>-144</a:t>
                      </a:r>
                    </a:p>
                  </a:txBody>
                  <a:tcPr/>
                </a:tc>
                <a:tc>
                  <a:txBody>
                    <a:bodyPr/>
                    <a:lstStyle/>
                    <a:p>
                      <a:r>
                        <a:rPr lang="en-JP" sz="2400" dirty="0"/>
                        <a:t>#145</a:t>
                      </a:r>
                    </a:p>
                    <a:p>
                      <a:r>
                        <a:rPr lang="en-JP" sz="2400" dirty="0"/>
                        <a:t>-152</a:t>
                      </a:r>
                    </a:p>
                  </a:txBody>
                  <a:tcPr/>
                </a:tc>
                <a:tc>
                  <a:txBody>
                    <a:bodyPr/>
                    <a:lstStyle/>
                    <a:p>
                      <a:r>
                        <a:rPr lang="en-JP" sz="2400" dirty="0"/>
                        <a:t>#153</a:t>
                      </a:r>
                    </a:p>
                    <a:p>
                      <a:r>
                        <a:rPr lang="en-JP" sz="2400" dirty="0"/>
                        <a:t>-160</a:t>
                      </a:r>
                    </a:p>
                  </a:txBody>
                  <a:tcPr/>
                </a:tc>
                <a:tc>
                  <a:txBody>
                    <a:bodyPr/>
                    <a:lstStyle/>
                    <a:p>
                      <a:r>
                        <a:rPr lang="en-JP" sz="2400" dirty="0"/>
                        <a:t>#161</a:t>
                      </a:r>
                    </a:p>
                    <a:p>
                      <a:r>
                        <a:rPr lang="en-JP" sz="2400" dirty="0"/>
                        <a:t>-168</a:t>
                      </a:r>
                    </a:p>
                  </a:txBody>
                  <a:tcPr/>
                </a:tc>
                <a:tc>
                  <a:txBody>
                    <a:bodyPr/>
                    <a:lstStyle/>
                    <a:p>
                      <a:r>
                        <a:rPr lang="en-JP" sz="2400" dirty="0"/>
                        <a:t>#169</a:t>
                      </a:r>
                    </a:p>
                    <a:p>
                      <a:r>
                        <a:rPr lang="en-JP" sz="2400" dirty="0"/>
                        <a:t>-176</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ｚ</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Ё</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あっ</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喃</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総</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あつ</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瓩</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總</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히</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キロ</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𡨸</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ٹ</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ｷﾛ</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ば</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働</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𢆥</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sd-Arab-PK" sz="2400" b="0" i="0" u="none" strike="noStrike">
                          <a:solidFill>
                            <a:srgbClr val="000000"/>
                          </a:solidFill>
                          <a:effectLst/>
                          <a:latin typeface="游ゴシック" panose="020B0400000000000000" pitchFamily="34" charset="-128"/>
                          <a:ea typeface="游ゴシック" panose="020B0400000000000000" pitchFamily="34" charset="-128"/>
                        </a:rPr>
                        <a:t>ٺ</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ア</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あゝ</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畠</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𥪞</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ے</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ン</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髙</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一</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壱</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Ѐ</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ああ</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糎</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总</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Chinese Collation &gt; ICU &gt;</a:t>
            </a:r>
          </a:p>
        </p:txBody>
      </p:sp>
      <p:sp>
        <p:nvSpPr>
          <p:cNvPr id="3" name="TextBox 2">
            <a:extLst>
              <a:ext uri="{FF2B5EF4-FFF2-40B4-BE49-F238E27FC236}">
                <a16:creationId xmlns:a16="http://schemas.microsoft.com/office/drawing/2014/main" id="{F9CE63BC-CB2F-59CE-0035-B3B462C5DC6E}"/>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(2/2)</a:t>
            </a:r>
          </a:p>
        </p:txBody>
      </p:sp>
      <p:sp>
        <p:nvSpPr>
          <p:cNvPr id="8" name="Rectangle 7">
            <a:extLst>
              <a:ext uri="{FF2B5EF4-FFF2-40B4-BE49-F238E27FC236}">
                <a16:creationId xmlns:a16="http://schemas.microsoft.com/office/drawing/2014/main" id="{776954FB-41BC-52E9-B4F7-778E1966EEC0}"/>
              </a:ext>
            </a:extLst>
          </p:cNvPr>
          <p:cNvSpPr/>
          <p:nvPr/>
        </p:nvSpPr>
        <p:spPr bwMode="auto">
          <a:xfrm>
            <a:off x="3478365" y="3760476"/>
            <a:ext cx="953941" cy="112028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3D83B40-F774-2F91-52C5-5714C4275224}"/>
              </a:ext>
            </a:extLst>
          </p:cNvPr>
          <p:cNvSpPr/>
          <p:nvPr/>
        </p:nvSpPr>
        <p:spPr bwMode="auto">
          <a:xfrm>
            <a:off x="5419801" y="4889033"/>
            <a:ext cx="953941" cy="36615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7862BEE-A1E1-2759-8AFD-BD8EEADE4FB5}"/>
              </a:ext>
            </a:extLst>
          </p:cNvPr>
          <p:cNvSpPr/>
          <p:nvPr/>
        </p:nvSpPr>
        <p:spPr bwMode="auto">
          <a:xfrm>
            <a:off x="6383861" y="2266207"/>
            <a:ext cx="953941" cy="36615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D26861E-E4BD-4735-53DC-A8482C451060}"/>
              </a:ext>
            </a:extLst>
          </p:cNvPr>
          <p:cNvSpPr/>
          <p:nvPr/>
        </p:nvSpPr>
        <p:spPr bwMode="auto">
          <a:xfrm>
            <a:off x="6381337" y="4887054"/>
            <a:ext cx="953941" cy="36615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93D93E4-3AA1-FB7F-5B80-341B704511E6}"/>
              </a:ext>
            </a:extLst>
          </p:cNvPr>
          <p:cNvSpPr/>
          <p:nvPr/>
        </p:nvSpPr>
        <p:spPr bwMode="auto">
          <a:xfrm>
            <a:off x="9284677" y="2266206"/>
            <a:ext cx="938829" cy="750125"/>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AC74302-A5AB-17D8-BF93-FA9CF64555AD}"/>
              </a:ext>
            </a:extLst>
          </p:cNvPr>
          <p:cNvSpPr/>
          <p:nvPr/>
        </p:nvSpPr>
        <p:spPr bwMode="auto">
          <a:xfrm>
            <a:off x="7341624" y="2266206"/>
            <a:ext cx="1943053" cy="2984353"/>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4050A4B7-0CC0-5E7E-9E3F-16ED53DAF92A}"/>
              </a:ext>
            </a:extLst>
          </p:cNvPr>
          <p:cNvSpPr txBox="1"/>
          <p:nvPr/>
        </p:nvSpPr>
        <p:spPr>
          <a:xfrm>
            <a:off x="4762254" y="1010712"/>
            <a:ext cx="2063065" cy="369332"/>
          </a:xfrm>
          <a:prstGeom prst="rect">
            <a:avLst/>
          </a:prstGeom>
          <a:noFill/>
        </p:spPr>
        <p:txBody>
          <a:bodyPr wrap="none" lIns="0" tIns="0" rIns="0" bIns="0" rtlCol="0">
            <a:spAutoFit/>
          </a:bodyPr>
          <a:lstStyle/>
          <a:p>
            <a:pPr algn="ctr"/>
            <a:r>
              <a:rPr lang="en-JP" sz="2400" dirty="0">
                <a:solidFill>
                  <a:schemeClr val="bg1">
                    <a:lumMod val="65000"/>
                  </a:schemeClr>
                </a:solidFill>
              </a:rPr>
              <a:t>(zh-Hans-x-icu)</a:t>
            </a:r>
          </a:p>
        </p:txBody>
      </p:sp>
    </p:spTree>
    <p:extLst>
      <p:ext uri="{BB962C8B-B14F-4D97-AF65-F5344CB8AC3E}">
        <p14:creationId xmlns:p14="http://schemas.microsoft.com/office/powerpoint/2010/main" val="2416201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a:xfrm>
            <a:off x="588263" y="457200"/>
            <a:ext cx="11018520" cy="553998"/>
          </a:xfrm>
        </p:spPr>
        <p:txBody>
          <a:bodyPr/>
          <a:lstStyle/>
          <a:p>
            <a:r>
              <a:rPr lang="en-JP" dirty="0"/>
              <a:t>SELECT t FROM </a:t>
            </a:r>
            <a:r>
              <a:rPr lang="en-US" dirty="0" err="1"/>
              <a:t>t_zh_Hant_x_icu</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2932513944"/>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#001</a:t>
                      </a:r>
                    </a:p>
                    <a:p>
                      <a:r>
                        <a:rPr lang="en-JP" sz="2400" dirty="0"/>
                        <a:t>-008</a:t>
                      </a:r>
                    </a:p>
                  </a:txBody>
                  <a:tcPr/>
                </a:tc>
                <a:tc>
                  <a:txBody>
                    <a:bodyPr/>
                    <a:lstStyle/>
                    <a:p>
                      <a:r>
                        <a:rPr lang="en-JP" sz="2400" dirty="0"/>
                        <a:t>#009</a:t>
                      </a:r>
                    </a:p>
                    <a:p>
                      <a:r>
                        <a:rPr lang="en-JP" sz="2400" dirty="0"/>
                        <a:t>-016</a:t>
                      </a:r>
                    </a:p>
                  </a:txBody>
                  <a:tcPr/>
                </a:tc>
                <a:tc>
                  <a:txBody>
                    <a:bodyPr/>
                    <a:lstStyle/>
                    <a:p>
                      <a:r>
                        <a:rPr lang="en-JP" sz="2400" dirty="0"/>
                        <a:t>#017</a:t>
                      </a:r>
                    </a:p>
                    <a:p>
                      <a:r>
                        <a:rPr lang="en-JP" sz="2400" dirty="0"/>
                        <a:t>-024</a:t>
                      </a:r>
                    </a:p>
                  </a:txBody>
                  <a:tcPr/>
                </a:tc>
                <a:tc>
                  <a:txBody>
                    <a:bodyPr/>
                    <a:lstStyle/>
                    <a:p>
                      <a:r>
                        <a:rPr lang="en-JP" sz="2400" dirty="0"/>
                        <a:t>#025</a:t>
                      </a:r>
                    </a:p>
                    <a:p>
                      <a:r>
                        <a:rPr lang="en-JP" sz="2400" dirty="0"/>
                        <a:t>-032</a:t>
                      </a:r>
                    </a:p>
                  </a:txBody>
                  <a:tcPr/>
                </a:tc>
                <a:tc>
                  <a:txBody>
                    <a:bodyPr/>
                    <a:lstStyle/>
                    <a:p>
                      <a:r>
                        <a:rPr lang="en-JP" sz="2400" dirty="0"/>
                        <a:t>#033</a:t>
                      </a:r>
                    </a:p>
                    <a:p>
                      <a:r>
                        <a:rPr lang="en-JP" sz="2400" dirty="0"/>
                        <a:t>-040</a:t>
                      </a:r>
                    </a:p>
                  </a:txBody>
                  <a:tcPr/>
                </a:tc>
                <a:tc>
                  <a:txBody>
                    <a:bodyPr/>
                    <a:lstStyle/>
                    <a:p>
                      <a:r>
                        <a:rPr lang="en-JP" sz="2400" dirty="0"/>
                        <a:t>#041</a:t>
                      </a:r>
                    </a:p>
                    <a:p>
                      <a:r>
                        <a:rPr lang="en-JP" sz="2400" dirty="0"/>
                        <a:t>-048</a:t>
                      </a:r>
                    </a:p>
                  </a:txBody>
                  <a:tcPr/>
                </a:tc>
                <a:tc>
                  <a:txBody>
                    <a:bodyPr/>
                    <a:lstStyle/>
                    <a:p>
                      <a:r>
                        <a:rPr lang="en-JP" sz="2400" dirty="0"/>
                        <a:t>#049</a:t>
                      </a:r>
                    </a:p>
                    <a:p>
                      <a:r>
                        <a:rPr lang="en-JP" sz="2400" dirty="0"/>
                        <a:t>-056</a:t>
                      </a:r>
                    </a:p>
                  </a:txBody>
                  <a:tcPr/>
                </a:tc>
                <a:tc>
                  <a:txBody>
                    <a:bodyPr/>
                    <a:lstStyle/>
                    <a:p>
                      <a:r>
                        <a:rPr lang="en-JP" sz="2400" dirty="0"/>
                        <a:t>#057</a:t>
                      </a:r>
                    </a:p>
                    <a:p>
                      <a:r>
                        <a:rPr lang="en-JP" sz="2400" dirty="0"/>
                        <a:t>-064</a:t>
                      </a:r>
                    </a:p>
                  </a:txBody>
                  <a:tcPr/>
                </a:tc>
                <a:tc>
                  <a:txBody>
                    <a:bodyPr/>
                    <a:lstStyle/>
                    <a:p>
                      <a:r>
                        <a:rPr lang="en-JP" sz="2400" dirty="0"/>
                        <a:t>#065</a:t>
                      </a:r>
                    </a:p>
                    <a:p>
                      <a:r>
                        <a:rPr lang="en-JP" sz="2400" dirty="0"/>
                        <a:t>-072</a:t>
                      </a:r>
                    </a:p>
                  </a:txBody>
                  <a:tcPr/>
                </a:tc>
                <a:tc>
                  <a:txBody>
                    <a:bodyPr/>
                    <a:lstStyle/>
                    <a:p>
                      <a:r>
                        <a:rPr lang="en-JP" sz="2400" dirty="0"/>
                        <a:t>#073</a:t>
                      </a:r>
                    </a:p>
                    <a:p>
                      <a:r>
                        <a:rPr lang="en-JP" sz="2400" dirty="0"/>
                        <a:t>-080</a:t>
                      </a:r>
                    </a:p>
                  </a:txBody>
                  <a:tcPr/>
                </a:tc>
                <a:tc>
                  <a:txBody>
                    <a:bodyPr/>
                    <a:lstStyle/>
                    <a:p>
                      <a:r>
                        <a:rPr lang="en-JP" sz="2400" dirty="0"/>
                        <a:t>#081</a:t>
                      </a:r>
                    </a:p>
                    <a:p>
                      <a:r>
                        <a:rPr lang="en-JP" sz="2400" dirty="0"/>
                        <a:t>-088</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①</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cm</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ｋｇ</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　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❶</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⒐</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ｃｍ</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_a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⑴</a:t>
                      </a:r>
                    </a:p>
                  </a:txBody>
                  <a:tcPr marL="9525" marR="9525" marT="9525" marB="0" anchor="ctr"/>
                </a:tc>
                <a:tc>
                  <a:txBody>
                    <a:bodyPr/>
                    <a:lstStyle/>
                    <a:p>
                      <a:pPr algn="l" fontAlgn="ct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㉌</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km</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Ⅶ</a:t>
                      </a: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（株）</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0</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㊿</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ｋｍ</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０</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9</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Ⅰ</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⓪</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９</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XII</a:t>
                      </a: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1</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⑨</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Ⅸ</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Ⅻ</a:t>
                      </a: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｛a｝</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１</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❾</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Ä</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kg</a:t>
                      </a:r>
                    </a:p>
                  </a:txBody>
                  <a:tcPr marL="9525" marR="9525" marT="9525" marB="0" anchor="ctr"/>
                </a:tc>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vii</a:t>
                      </a:r>
                    </a:p>
                  </a:txBody>
                  <a:tcPr marL="9525" marR="9525" marT="9525" marB="0" anchor="ctr"/>
                </a:tc>
                <a:tc>
                  <a:txBody>
                    <a:bodyPr/>
                    <a:lstStyle/>
                    <a:p>
                      <a:pPr algn="l" fontAlgn="ctr"/>
                      <a:r>
                        <a:rPr lang="en-US" sz="2400" b="0" i="0" u="none" strike="noStrike" dirty="0">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Chinese Collation &gt; ICU &gt;</a:t>
            </a:r>
          </a:p>
        </p:txBody>
      </p:sp>
      <p:sp>
        <p:nvSpPr>
          <p:cNvPr id="3" name="TextBox 2">
            <a:extLst>
              <a:ext uri="{FF2B5EF4-FFF2-40B4-BE49-F238E27FC236}">
                <a16:creationId xmlns:a16="http://schemas.microsoft.com/office/drawing/2014/main" id="{78814004-6F1F-988B-1585-4671198D37A9}"/>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(1/2)</a:t>
            </a:r>
          </a:p>
        </p:txBody>
      </p:sp>
      <p:sp>
        <p:nvSpPr>
          <p:cNvPr id="8" name="TextBox 7">
            <a:extLst>
              <a:ext uri="{FF2B5EF4-FFF2-40B4-BE49-F238E27FC236}">
                <a16:creationId xmlns:a16="http://schemas.microsoft.com/office/drawing/2014/main" id="{5AA10778-EB24-8822-B683-012645F6B8FB}"/>
              </a:ext>
            </a:extLst>
          </p:cNvPr>
          <p:cNvSpPr txBox="1"/>
          <p:nvPr/>
        </p:nvSpPr>
        <p:spPr>
          <a:xfrm>
            <a:off x="4398420" y="5318623"/>
            <a:ext cx="3395160" cy="369332"/>
          </a:xfrm>
          <a:prstGeom prst="rect">
            <a:avLst/>
          </a:prstGeom>
          <a:noFill/>
        </p:spPr>
        <p:txBody>
          <a:bodyPr wrap="none" lIns="0" tIns="0" rIns="0" bIns="0" rtlCol="0">
            <a:spAutoFit/>
          </a:bodyPr>
          <a:lstStyle/>
          <a:p>
            <a:pPr algn="l"/>
            <a:r>
              <a:rPr lang="en-JP" sz="2400" dirty="0">
                <a:solidFill>
                  <a:schemeClr val="bg1">
                    <a:lumMod val="65000"/>
                  </a:schemeClr>
                </a:solidFill>
              </a:rPr>
              <a:t>(Similar to zh-Hans-x-icu)</a:t>
            </a:r>
          </a:p>
        </p:txBody>
      </p:sp>
      <p:sp>
        <p:nvSpPr>
          <p:cNvPr id="6" name="TextBox 5">
            <a:extLst>
              <a:ext uri="{FF2B5EF4-FFF2-40B4-BE49-F238E27FC236}">
                <a16:creationId xmlns:a16="http://schemas.microsoft.com/office/drawing/2014/main" id="{90CAC044-7B39-76F1-084B-ADBB84D43937}"/>
              </a:ext>
            </a:extLst>
          </p:cNvPr>
          <p:cNvSpPr txBox="1"/>
          <p:nvPr/>
        </p:nvSpPr>
        <p:spPr>
          <a:xfrm>
            <a:off x="4772673" y="1010712"/>
            <a:ext cx="2042227" cy="369332"/>
          </a:xfrm>
          <a:prstGeom prst="rect">
            <a:avLst/>
          </a:prstGeom>
          <a:noFill/>
        </p:spPr>
        <p:txBody>
          <a:bodyPr wrap="none" lIns="0" tIns="0" rIns="0" bIns="0" rtlCol="0">
            <a:spAutoFit/>
          </a:bodyPr>
          <a:lstStyle/>
          <a:p>
            <a:pPr algn="ctr"/>
            <a:r>
              <a:rPr lang="en-JP" sz="2400" dirty="0">
                <a:solidFill>
                  <a:schemeClr val="bg1">
                    <a:lumMod val="65000"/>
                  </a:schemeClr>
                </a:solidFill>
              </a:rPr>
              <a:t>(zh-Hant-x-icu)</a:t>
            </a:r>
          </a:p>
        </p:txBody>
      </p:sp>
    </p:spTree>
    <p:extLst>
      <p:ext uri="{BB962C8B-B14F-4D97-AF65-F5344CB8AC3E}">
        <p14:creationId xmlns:p14="http://schemas.microsoft.com/office/powerpoint/2010/main" val="9198510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itus Data (@citusdata) / Twitter">
            <a:extLst>
              <a:ext uri="{FF2B5EF4-FFF2-40B4-BE49-F238E27FC236}">
                <a16:creationId xmlns:a16="http://schemas.microsoft.com/office/drawing/2014/main" id="{4B004822-3398-8F7C-61FF-6EF2763AB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574" y="1579019"/>
            <a:ext cx="856357" cy="8563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8E16F4-2787-78D1-AEFB-24953C441AF6}"/>
              </a:ext>
            </a:extLst>
          </p:cNvPr>
          <p:cNvSpPr>
            <a:spLocks noGrp="1"/>
          </p:cNvSpPr>
          <p:nvPr>
            <p:ph type="title"/>
          </p:nvPr>
        </p:nvSpPr>
        <p:spPr>
          <a:xfrm>
            <a:off x="588263" y="457200"/>
            <a:ext cx="11018520" cy="1107996"/>
          </a:xfrm>
        </p:spPr>
        <p:txBody>
          <a:bodyPr/>
          <a:lstStyle/>
          <a:p>
            <a:r>
              <a:rPr lang="en-US" dirty="0"/>
              <a:t>Azure Database for PostgreSQL deployment options</a:t>
            </a:r>
            <a:endParaRPr lang="en-JP" dirty="0"/>
          </a:p>
        </p:txBody>
      </p:sp>
      <p:sp>
        <p:nvSpPr>
          <p:cNvPr id="4" name="Text Placeholder 3">
            <a:extLst>
              <a:ext uri="{FF2B5EF4-FFF2-40B4-BE49-F238E27FC236}">
                <a16:creationId xmlns:a16="http://schemas.microsoft.com/office/drawing/2014/main" id="{DA3314AE-5E7D-9BDB-1982-EDEBA2F8394B}"/>
              </a:ext>
            </a:extLst>
          </p:cNvPr>
          <p:cNvSpPr>
            <a:spLocks noGrp="1"/>
          </p:cNvSpPr>
          <p:nvPr>
            <p:ph type="body" sz="quarter" idx="10"/>
          </p:nvPr>
        </p:nvSpPr>
        <p:spPr/>
        <p:txBody>
          <a:bodyPr/>
          <a:lstStyle/>
          <a:p>
            <a:r>
              <a:rPr lang="en-JP" dirty="0"/>
              <a:t>Introduction &gt; Azure Database for PostgreSQL Basics &gt;</a:t>
            </a:r>
          </a:p>
        </p:txBody>
      </p:sp>
      <p:grpSp>
        <p:nvGrpSpPr>
          <p:cNvPr id="15" name="Group 14">
            <a:extLst>
              <a:ext uri="{FF2B5EF4-FFF2-40B4-BE49-F238E27FC236}">
                <a16:creationId xmlns:a16="http://schemas.microsoft.com/office/drawing/2014/main" id="{95B8CD05-E95D-2F1A-5A50-2070C35E1BC3}"/>
              </a:ext>
            </a:extLst>
          </p:cNvPr>
          <p:cNvGrpSpPr/>
          <p:nvPr/>
        </p:nvGrpSpPr>
        <p:grpSpPr>
          <a:xfrm>
            <a:off x="2324375" y="1929615"/>
            <a:ext cx="7543252" cy="829716"/>
            <a:chOff x="2480063" y="1315439"/>
            <a:chExt cx="7345865" cy="829716"/>
          </a:xfrm>
        </p:grpSpPr>
        <p:sp>
          <p:nvSpPr>
            <p:cNvPr id="16" name="Left Brace 1">
              <a:extLst>
                <a:ext uri="{FF2B5EF4-FFF2-40B4-BE49-F238E27FC236}">
                  <a16:creationId xmlns:a16="http://schemas.microsoft.com/office/drawing/2014/main" id="{E1CFF847-79BA-57B6-2539-E1B47DFFB8C6}"/>
                </a:ext>
              </a:extLst>
            </p:cNvPr>
            <p:cNvSpPr/>
            <p:nvPr/>
          </p:nvSpPr>
          <p:spPr>
            <a:xfrm rot="5400000">
              <a:off x="5738138" y="-1942636"/>
              <a:ext cx="829716" cy="7345865"/>
            </a:xfrm>
            <a:custGeom>
              <a:avLst/>
              <a:gdLst>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7" fmla="*/ 575266 w 575266"/>
                <a:gd name="connsiteY7" fmla="*/ 5878286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0 w 575266"/>
                <a:gd name="connsiteY3" fmla="*/ 2939143 h 5878286"/>
                <a:gd name="connsiteX4" fmla="*/ 287633 w 575266"/>
                <a:gd name="connsiteY4" fmla="*/ 2939137 h 5878286"/>
                <a:gd name="connsiteX5" fmla="*/ 287633 w 575266"/>
                <a:gd name="connsiteY5" fmla="*/ 6 h 5878286"/>
                <a:gd name="connsiteX6" fmla="*/ 575266 w 575266"/>
                <a:gd name="connsiteY6" fmla="*/ 0 h 5878286"/>
                <a:gd name="connsiteX7" fmla="*/ 575266 w 575266"/>
                <a:gd name="connsiteY7" fmla="*/ 5878286 h 5878286"/>
                <a:gd name="connsiteX0" fmla="*/ 575266 w 575266"/>
                <a:gd name="connsiteY0" fmla="*/ 5878286 h 5878286"/>
                <a:gd name="connsiteX1" fmla="*/ 287633 w 575266"/>
                <a:gd name="connsiteY1" fmla="*/ 5878280 h 5878286"/>
                <a:gd name="connsiteX2" fmla="*/ 287633 w 575266"/>
                <a:gd name="connsiteY2" fmla="*/ 2939149 h 5878286"/>
                <a:gd name="connsiteX3" fmla="*/ 287633 w 575266"/>
                <a:gd name="connsiteY3" fmla="*/ 2939137 h 5878286"/>
                <a:gd name="connsiteX4" fmla="*/ 287633 w 575266"/>
                <a:gd name="connsiteY4" fmla="*/ 6 h 5878286"/>
                <a:gd name="connsiteX5" fmla="*/ 575266 w 575266"/>
                <a:gd name="connsiteY5" fmla="*/ 0 h 587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266" h="5878286" stroke="0" extrusionOk="0">
                  <a:moveTo>
                    <a:pt x="575266" y="5878286"/>
                  </a:moveTo>
                  <a:lnTo>
                    <a:pt x="287633" y="5878280"/>
                  </a:lnTo>
                  <a:lnTo>
                    <a:pt x="287633" y="2939149"/>
                  </a:lnTo>
                  <a:cubicBezTo>
                    <a:pt x="287633" y="2939146"/>
                    <a:pt x="158855" y="2939143"/>
                    <a:pt x="0" y="2939143"/>
                  </a:cubicBezTo>
                  <a:lnTo>
                    <a:pt x="287633" y="2939137"/>
                  </a:lnTo>
                  <a:lnTo>
                    <a:pt x="287633" y="6"/>
                  </a:lnTo>
                  <a:cubicBezTo>
                    <a:pt x="287633" y="3"/>
                    <a:pt x="416411" y="0"/>
                    <a:pt x="575266" y="0"/>
                  </a:cubicBezTo>
                  <a:lnTo>
                    <a:pt x="575266" y="5878286"/>
                  </a:lnTo>
                  <a:close/>
                </a:path>
                <a:path w="575266" h="5878286" fill="none">
                  <a:moveTo>
                    <a:pt x="575266" y="5878286"/>
                  </a:moveTo>
                  <a:lnTo>
                    <a:pt x="287633" y="5878280"/>
                  </a:lnTo>
                  <a:lnTo>
                    <a:pt x="287633" y="2939149"/>
                  </a:lnTo>
                  <a:lnTo>
                    <a:pt x="287633" y="2939137"/>
                  </a:lnTo>
                  <a:lnTo>
                    <a:pt x="287633" y="6"/>
                  </a:lnTo>
                  <a:cubicBezTo>
                    <a:pt x="287633" y="3"/>
                    <a:pt x="416411" y="0"/>
                    <a:pt x="575266" y="0"/>
                  </a:cubicBezTo>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7" name="Straight Connector 16">
              <a:extLst>
                <a:ext uri="{FF2B5EF4-FFF2-40B4-BE49-F238E27FC236}">
                  <a16:creationId xmlns:a16="http://schemas.microsoft.com/office/drawing/2014/main" id="{CA250255-AE66-08D7-793B-1FF058C771E1}"/>
                </a:ext>
              </a:extLst>
            </p:cNvPr>
            <p:cNvCxnSpPr>
              <a:cxnSpLocks/>
            </p:cNvCxnSpPr>
            <p:nvPr/>
          </p:nvCxnSpPr>
          <p:spPr>
            <a:xfrm>
              <a:off x="6152996" y="1446007"/>
              <a:ext cx="0" cy="697426"/>
            </a:xfrm>
            <a:prstGeom prst="line">
              <a:avLst/>
            </a:prstGeom>
            <a:noFill/>
            <a:ln w="12700" cap="flat" cmpd="sng" algn="ctr">
              <a:solidFill>
                <a:srgbClr val="0078D4"/>
              </a:solidFill>
              <a:prstDash val="solid"/>
              <a:headEnd type="none" w="med" len="med"/>
              <a:tailEnd type="none" w="med" len="med"/>
            </a:ln>
            <a:effectLst/>
          </p:spPr>
        </p:cxnSp>
      </p:grpSp>
      <p:pic>
        <p:nvPicPr>
          <p:cNvPr id="18" name="Graphic 17">
            <a:extLst>
              <a:ext uri="{FF2B5EF4-FFF2-40B4-BE49-F238E27FC236}">
                <a16:creationId xmlns:a16="http://schemas.microsoft.com/office/drawing/2014/main" id="{D8EA1B7E-71ED-8FF7-3865-FD146BAF698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49699" y="1288801"/>
            <a:ext cx="856356" cy="856354"/>
          </a:xfrm>
          <a:prstGeom prst="rect">
            <a:avLst/>
          </a:prstGeom>
        </p:spPr>
      </p:pic>
      <p:sp>
        <p:nvSpPr>
          <p:cNvPr id="19" name="Rectangle 18">
            <a:extLst>
              <a:ext uri="{FF2B5EF4-FFF2-40B4-BE49-F238E27FC236}">
                <a16:creationId xmlns:a16="http://schemas.microsoft.com/office/drawing/2014/main" id="{D6FDDD3C-FABC-E7A1-DAE8-17E978EFA269}"/>
              </a:ext>
            </a:extLst>
          </p:cNvPr>
          <p:cNvSpPr/>
          <p:nvPr/>
        </p:nvSpPr>
        <p:spPr bwMode="auto">
          <a:xfrm>
            <a:off x="8037978" y="2530519"/>
            <a:ext cx="3437018" cy="437260"/>
          </a:xfrm>
          <a:prstGeom prst="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Hyperscale (</a:t>
            </a:r>
            <a:r>
              <a:rPr kumimoji="0" lang="en-US" sz="1600" b="1" i="0" u="none" strike="noStrike" kern="0" cap="none" spc="0" normalizeH="0" baseline="0" noProof="0" dirty="0" err="1">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Citus</a:t>
            </a:r>
            <a:r>
              <a:rPr kumimoji="0" lang="en-US" sz="1600" b="1" i="0" u="none" strike="noStrike" kern="0" cap="none" spc="0" normalizeH="0" baseline="0" noProof="0" dirty="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a:t>
            </a:r>
            <a:endParaRPr kumimoji="0" lang="en-US" sz="1600" b="1" i="0" u="none" strike="noStrike" kern="0" cap="none" spc="0" normalizeH="0" baseline="30000" noProof="0" dirty="0">
              <a:ln>
                <a:noFill/>
              </a:ln>
              <a:solidFill>
                <a:srgbClr val="50E6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71AB0206-8913-6BD8-122B-9923C506D734}"/>
              </a:ext>
            </a:extLst>
          </p:cNvPr>
          <p:cNvSpPr txBox="1"/>
          <p:nvPr/>
        </p:nvSpPr>
        <p:spPr>
          <a:xfrm>
            <a:off x="8111742" y="3026026"/>
            <a:ext cx="3123214" cy="2231380"/>
          </a:xfrm>
          <a:prstGeom prst="rect">
            <a:avLst/>
          </a:prstGeom>
          <a:noFill/>
        </p:spPr>
        <p:txBody>
          <a:bodyPr wrap="square" lIns="91440" tIns="45720" rIns="91440" bIns="45720" rtlCol="0">
            <a:spAutoFit/>
          </a:bodyPr>
          <a:lstStyle/>
          <a:p>
            <a:pPr>
              <a:defRPr/>
            </a:pPr>
            <a:r>
              <a:rPr lang="en-US" sz="1400">
                <a:solidFill>
                  <a:srgbClr val="0078D4"/>
                </a:solidFill>
                <a:latin typeface="Segoe UI Semibold" panose="020B0702040204020203" pitchFamily="34" charset="0"/>
                <a:cs typeface="Segoe UI Semibold" panose="020B0702040204020203" pitchFamily="34" charset="0"/>
              </a:rPr>
              <a:t>Worry-free PostgreSQL in the </a:t>
            </a:r>
            <a:br>
              <a:rPr lang="en-US" sz="1400">
                <a:solidFill>
                  <a:srgbClr val="0078D4"/>
                </a:solidFill>
                <a:latin typeface="Segoe UI Semibold" panose="020B0702040204020203" pitchFamily="34" charset="0"/>
                <a:cs typeface="Segoe UI Semibold" panose="020B0702040204020203" pitchFamily="34" charset="0"/>
              </a:rPr>
            </a:br>
            <a:r>
              <a:rPr lang="en-US" sz="1400">
                <a:solidFill>
                  <a:srgbClr val="0078D4"/>
                </a:solidFill>
                <a:latin typeface="Segoe UI Semibold" panose="020B0702040204020203" pitchFamily="34" charset="0"/>
                <a:cs typeface="Segoe UI Semibold" panose="020B0702040204020203" pitchFamily="34" charset="0"/>
              </a:rPr>
              <a:t>cloud with an architecture </a:t>
            </a:r>
            <a:br>
              <a:rPr lang="en-US" sz="1400">
                <a:solidFill>
                  <a:srgbClr val="0078D4"/>
                </a:solidFill>
                <a:latin typeface="Segoe UI Semibold" panose="020B0702040204020203" pitchFamily="34" charset="0"/>
                <a:cs typeface="Segoe UI Semibold" panose="020B0702040204020203" pitchFamily="34" charset="0"/>
              </a:rPr>
            </a:br>
            <a:r>
              <a:rPr lang="en-US" sz="1400">
                <a:solidFill>
                  <a:srgbClr val="0078D4"/>
                </a:solidFill>
                <a:latin typeface="Segoe UI Semibold" panose="020B0702040204020203" pitchFamily="34" charset="0"/>
                <a:cs typeface="Segoe UI Semibold" panose="020B0702040204020203" pitchFamily="34" charset="0"/>
              </a:rPr>
              <a:t>built to scale out</a:t>
            </a:r>
          </a:p>
          <a:p>
            <a:pPr>
              <a:spcBef>
                <a:spcPts val="1200"/>
              </a:spcBef>
              <a:spcAft>
                <a:spcPts val="600"/>
              </a:spcAft>
              <a:defRPr/>
            </a:pPr>
            <a:r>
              <a:rPr lang="en-US" sz="1200" b="1">
                <a:solidFill>
                  <a:srgbClr val="1A1A1A"/>
                </a:solidFill>
                <a:latin typeface="Segoe UI Semibold" panose="020B0502040204020203" pitchFamily="34" charset="0"/>
                <a:cs typeface="Segoe UI Semibold" panose="020B0502040204020203" pitchFamily="34" charset="0"/>
              </a:rPr>
              <a:t>Example use cases</a:t>
            </a:r>
          </a:p>
          <a:p>
            <a:pPr marL="182880" indent="-182880" defTabSz="914367">
              <a:spcAft>
                <a:spcPts val="600"/>
              </a:spcAft>
              <a:buSzPct val="90000"/>
              <a:buFont typeface="Arial" panose="020B0604020202020204" pitchFamily="34" charset="0"/>
              <a:buChar char="•"/>
              <a:defRPr/>
            </a:pPr>
            <a:r>
              <a:rPr lang="en-US" sz="1200">
                <a:solidFill>
                  <a:srgbClr val="1A1A1A"/>
                </a:solidFill>
                <a:latin typeface="Segoe UI" panose="020B0502040204020203" pitchFamily="34" charset="0"/>
                <a:cs typeface="Segoe UI" panose="020B0502040204020203" pitchFamily="34" charset="0"/>
              </a:rPr>
              <a:t>Scaling PostgreSQL multi-tenant, </a:t>
            </a:r>
            <a:br>
              <a:rPr lang="en-US" sz="1200">
                <a:solidFill>
                  <a:srgbClr val="1A1A1A"/>
                </a:solidFill>
                <a:latin typeface="Segoe UI" panose="020B0502040204020203" pitchFamily="34" charset="0"/>
                <a:cs typeface="Segoe UI" panose="020B0502040204020203" pitchFamily="34" charset="0"/>
              </a:rPr>
            </a:br>
            <a:r>
              <a:rPr lang="en-US" sz="1200">
                <a:solidFill>
                  <a:srgbClr val="1A1A1A"/>
                </a:solidFill>
                <a:latin typeface="Segoe UI" panose="020B0502040204020203" pitchFamily="34" charset="0"/>
                <a:cs typeface="Segoe UI" panose="020B0502040204020203" pitchFamily="34" charset="0"/>
              </a:rPr>
              <a:t>SaaS applications</a:t>
            </a:r>
          </a:p>
          <a:p>
            <a:pPr marL="182880" indent="-182880" defTabSz="914367">
              <a:spcAft>
                <a:spcPts val="600"/>
              </a:spcAft>
              <a:buSzPct val="90000"/>
              <a:buFont typeface="Arial" panose="020B0604020202020204" pitchFamily="34" charset="0"/>
              <a:buChar char="•"/>
              <a:defRPr/>
            </a:pPr>
            <a:r>
              <a:rPr lang="en-US" sz="1200">
                <a:solidFill>
                  <a:srgbClr val="1A1A1A"/>
                </a:solidFill>
                <a:latin typeface="Segoe UI" panose="020B0502040204020203" pitchFamily="34" charset="0"/>
                <a:cs typeface="Segoe UI" panose="020B0502040204020203" pitchFamily="34" charset="0"/>
              </a:rPr>
              <a:t>Real-time operational analytics</a:t>
            </a:r>
          </a:p>
          <a:p>
            <a:pPr marL="182880" indent="-182880" defTabSz="914367">
              <a:spcAft>
                <a:spcPts val="600"/>
              </a:spcAft>
              <a:buSzPct val="90000"/>
              <a:buFont typeface="Arial" panose="020B0604020202020204" pitchFamily="34" charset="0"/>
              <a:buChar char="•"/>
              <a:defRPr/>
            </a:pPr>
            <a:r>
              <a:rPr lang="en-US" sz="1200">
                <a:solidFill>
                  <a:srgbClr val="1A1A1A"/>
                </a:solidFill>
                <a:latin typeface="Segoe UI" panose="020B0502040204020203" pitchFamily="34" charset="0"/>
                <a:cs typeface="Segoe UI" panose="020B0502040204020203" pitchFamily="34" charset="0"/>
              </a:rPr>
              <a:t>Building high throughput </a:t>
            </a:r>
            <a:br>
              <a:rPr lang="en-US" sz="1200">
                <a:solidFill>
                  <a:srgbClr val="1A1A1A"/>
                </a:solidFill>
                <a:latin typeface="Segoe UI" panose="020B0502040204020203" pitchFamily="34" charset="0"/>
                <a:cs typeface="Segoe UI" panose="020B0502040204020203" pitchFamily="34" charset="0"/>
              </a:rPr>
            </a:br>
            <a:r>
              <a:rPr lang="en-US" sz="1200">
                <a:solidFill>
                  <a:srgbClr val="1A1A1A"/>
                </a:solidFill>
                <a:latin typeface="Segoe UI" panose="020B0502040204020203" pitchFamily="34" charset="0"/>
                <a:cs typeface="Segoe UI" panose="020B0502040204020203" pitchFamily="34" charset="0"/>
              </a:rPr>
              <a:t>transactional apps</a:t>
            </a:r>
          </a:p>
        </p:txBody>
      </p:sp>
      <p:sp>
        <p:nvSpPr>
          <p:cNvPr id="21" name="Rectangle 20">
            <a:extLst>
              <a:ext uri="{FF2B5EF4-FFF2-40B4-BE49-F238E27FC236}">
                <a16:creationId xmlns:a16="http://schemas.microsoft.com/office/drawing/2014/main" id="{0D54366C-4274-DA1B-6945-B0D05D6BB6ED}"/>
              </a:ext>
            </a:extLst>
          </p:cNvPr>
          <p:cNvSpPr/>
          <p:nvPr/>
        </p:nvSpPr>
        <p:spPr bwMode="auto">
          <a:xfrm>
            <a:off x="717005" y="2532241"/>
            <a:ext cx="3437018" cy="437260"/>
          </a:xfrm>
          <a:prstGeom prst="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Semibold" panose="020B0502040204020203" pitchFamily="34" charset="0"/>
                <a:ea typeface="Segoe UI" pitchFamily="34" charset="0"/>
                <a:cs typeface="Segoe UI Semibold" panose="020B0502040204020203" pitchFamily="34" charset="0"/>
              </a:rPr>
              <a:t>Single Server </a:t>
            </a:r>
          </a:p>
        </p:txBody>
      </p:sp>
      <p:sp>
        <p:nvSpPr>
          <p:cNvPr id="22" name="TextBox 21">
            <a:extLst>
              <a:ext uri="{FF2B5EF4-FFF2-40B4-BE49-F238E27FC236}">
                <a16:creationId xmlns:a16="http://schemas.microsoft.com/office/drawing/2014/main" id="{CA715210-2245-A1DC-2267-4C9103FF6AC0}"/>
              </a:ext>
            </a:extLst>
          </p:cNvPr>
          <p:cNvSpPr txBox="1"/>
          <p:nvPr/>
        </p:nvSpPr>
        <p:spPr>
          <a:xfrm>
            <a:off x="790769" y="3027748"/>
            <a:ext cx="3337826" cy="2416046"/>
          </a:xfrm>
          <a:prstGeom prst="rect">
            <a:avLst/>
          </a:prstGeom>
          <a:noFill/>
        </p:spPr>
        <p:txBody>
          <a:bodyPr wrap="square" lIns="91440" tIns="45720" rIns="91440" bIns="45720" rtlCol="0">
            <a:spAutoFit/>
          </a:bodyPr>
          <a:lstStyle/>
          <a:p>
            <a:pPr>
              <a:defRPr/>
            </a:pPr>
            <a:r>
              <a:rPr lang="en-US" sz="1400">
                <a:solidFill>
                  <a:srgbClr val="0078D4"/>
                </a:solidFill>
                <a:latin typeface="Segoe UI Semibold" panose="020B0702040204020203" pitchFamily="34" charset="0"/>
                <a:cs typeface="Segoe UI Semibold" panose="020B0702040204020203" pitchFamily="34" charset="0"/>
              </a:rPr>
              <a:t>Fully-managed, single-node PostgreSQL database service </a:t>
            </a:r>
            <a:br>
              <a:rPr lang="en-US" sz="1400">
                <a:solidFill>
                  <a:srgbClr val="0078D4"/>
                </a:solidFill>
                <a:latin typeface="Segoe UI Semibold" panose="020B0702040204020203" pitchFamily="34" charset="0"/>
                <a:cs typeface="Segoe UI Semibold" panose="020B0702040204020203" pitchFamily="34" charset="0"/>
              </a:rPr>
            </a:br>
            <a:r>
              <a:rPr lang="en-US" sz="1400">
                <a:solidFill>
                  <a:srgbClr val="0078D4"/>
                </a:solidFill>
                <a:latin typeface="Segoe UI Semibold" panose="020B0702040204020203" pitchFamily="34" charset="0"/>
                <a:cs typeface="Segoe UI Semibold" panose="020B0702040204020203" pitchFamily="34" charset="0"/>
              </a:rPr>
              <a:t>with built-in HA </a:t>
            </a:r>
          </a:p>
          <a:p>
            <a:pPr>
              <a:spcBef>
                <a:spcPts val="1200"/>
              </a:spcBef>
              <a:spcAft>
                <a:spcPts val="600"/>
              </a:spcAft>
              <a:defRPr/>
            </a:pPr>
            <a:r>
              <a:rPr lang="en-US" sz="1200" b="1">
                <a:solidFill>
                  <a:srgbClr val="1A1A1A"/>
                </a:solidFill>
                <a:latin typeface="Segoe UI Semibold" panose="020B0502040204020203" pitchFamily="34" charset="0"/>
                <a:cs typeface="Segoe UI Semibold" panose="020B0502040204020203" pitchFamily="34" charset="0"/>
              </a:rPr>
              <a:t>Example use cases</a:t>
            </a:r>
          </a:p>
          <a:p>
            <a:pPr marL="182880" indent="-182880" defTabSz="914367">
              <a:spcAft>
                <a:spcPts val="600"/>
              </a:spcAft>
              <a:buSzPct val="90000"/>
              <a:buFont typeface="Arial" panose="020B0604020202020204" pitchFamily="34" charset="0"/>
              <a:buChar char="•"/>
              <a:defRPr/>
            </a:pPr>
            <a:r>
              <a:rPr lang="en-US" sz="1200">
                <a:solidFill>
                  <a:srgbClr val="1A1A1A"/>
                </a:solidFill>
                <a:latin typeface="Segoe UI" panose="020B0502040204020203" pitchFamily="34" charset="0"/>
                <a:cs typeface="Segoe UI" panose="020B0502040204020203" pitchFamily="34" charset="0"/>
              </a:rPr>
              <a:t>Transactional and operational analytics workloads</a:t>
            </a:r>
          </a:p>
          <a:p>
            <a:pPr marL="182880" indent="-182880" defTabSz="914367">
              <a:spcAft>
                <a:spcPts val="600"/>
              </a:spcAft>
              <a:buSzPct val="90000"/>
              <a:buFont typeface="Arial" panose="020B0604020202020204" pitchFamily="34" charset="0"/>
              <a:buChar char="•"/>
              <a:defRPr/>
            </a:pPr>
            <a:r>
              <a:rPr lang="en-US" sz="1200">
                <a:solidFill>
                  <a:srgbClr val="1A1A1A"/>
                </a:solidFill>
                <a:latin typeface="Segoe UI" panose="020B0502040204020203" pitchFamily="34" charset="0"/>
                <a:cs typeface="Segoe UI" panose="020B0502040204020203" pitchFamily="34" charset="0"/>
              </a:rPr>
              <a:t>Apps requiring JSON, geospatial support, or full-text search</a:t>
            </a:r>
          </a:p>
          <a:p>
            <a:pPr marL="182880" indent="-182880" defTabSz="914367">
              <a:spcAft>
                <a:spcPts val="600"/>
              </a:spcAft>
              <a:buSzPct val="90000"/>
              <a:buFont typeface="Arial" panose="020B0604020202020204" pitchFamily="34" charset="0"/>
              <a:buChar char="•"/>
              <a:defRPr/>
            </a:pPr>
            <a:r>
              <a:rPr lang="en-US" sz="1200">
                <a:solidFill>
                  <a:srgbClr val="1A1A1A"/>
                </a:solidFill>
                <a:latin typeface="Segoe UI" panose="020B0502040204020203" pitchFamily="34" charset="0"/>
                <a:cs typeface="Segoe UI" panose="020B0502040204020203" pitchFamily="34" charset="0"/>
              </a:rPr>
              <a:t>Cloud-native apps built with modern frameworks</a:t>
            </a:r>
          </a:p>
        </p:txBody>
      </p:sp>
      <p:sp>
        <p:nvSpPr>
          <p:cNvPr id="23" name="Rectangle 22">
            <a:extLst>
              <a:ext uri="{FF2B5EF4-FFF2-40B4-BE49-F238E27FC236}">
                <a16:creationId xmlns:a16="http://schemas.microsoft.com/office/drawing/2014/main" id="{43230C2D-FACE-930F-B7E0-E69C88A7ABB2}"/>
              </a:ext>
            </a:extLst>
          </p:cNvPr>
          <p:cNvSpPr/>
          <p:nvPr/>
        </p:nvSpPr>
        <p:spPr bwMode="auto">
          <a:xfrm>
            <a:off x="4377491" y="2530519"/>
            <a:ext cx="3437018" cy="437260"/>
          </a:xfrm>
          <a:prstGeom prst="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egoe UI Semibold" panose="020B0502040204020203" pitchFamily="34" charset="0"/>
                <a:ea typeface="Segoe UI" pitchFamily="34" charset="0"/>
                <a:cs typeface="Segoe UI Semibold" panose="020B0502040204020203" pitchFamily="34" charset="0"/>
              </a:rPr>
              <a:t>Flexible Server </a:t>
            </a:r>
            <a:r>
              <a:rPr kumimoji="0" lang="en-US" sz="1600" b="1" i="0" u="none" strike="noStrike" kern="0" cap="none" spc="0" normalizeH="0" baseline="30000" noProof="0" dirty="0">
                <a:ln>
                  <a:noFill/>
                </a:ln>
                <a:solidFill>
                  <a:srgbClr val="50E6FF"/>
                </a:solidFill>
                <a:effectLst/>
                <a:uLnTx/>
                <a:uFillTx/>
                <a:latin typeface="Segoe UI"/>
                <a:ea typeface="Segoe UI" pitchFamily="34" charset="0"/>
                <a:cs typeface="Segoe UI Semibold" panose="020B0502040204020203" pitchFamily="34" charset="0"/>
              </a:rPr>
              <a:t>NEW</a:t>
            </a:r>
            <a:r>
              <a:rPr kumimoji="0" lang="en-US" sz="1600" b="1" i="0" u="none" strike="noStrike" kern="0" cap="none" spc="0" normalizeH="0" baseline="30000" noProof="0" dirty="0">
                <a:ln>
                  <a:noFill/>
                </a:ln>
                <a:solidFill>
                  <a:srgbClr val="50E6FF"/>
                </a:solidFill>
                <a:effectLst/>
                <a:uLnTx/>
                <a:uFillTx/>
                <a:latin typeface="Segoe UI Semibold" panose="020B0502040204020203" pitchFamily="34" charset="0"/>
                <a:ea typeface="Segoe UI" pitchFamily="34" charset="0"/>
                <a:cs typeface="Segoe UI Semibold" panose="020B0502040204020203" pitchFamily="34" charset="0"/>
              </a:rPr>
              <a:t> </a:t>
            </a:r>
          </a:p>
        </p:txBody>
      </p:sp>
      <p:sp>
        <p:nvSpPr>
          <p:cNvPr id="24" name="TextBox 23">
            <a:extLst>
              <a:ext uri="{FF2B5EF4-FFF2-40B4-BE49-F238E27FC236}">
                <a16:creationId xmlns:a16="http://schemas.microsoft.com/office/drawing/2014/main" id="{57379546-9607-0CE3-E5BF-B6268E113252}"/>
              </a:ext>
            </a:extLst>
          </p:cNvPr>
          <p:cNvSpPr txBox="1"/>
          <p:nvPr/>
        </p:nvSpPr>
        <p:spPr>
          <a:xfrm>
            <a:off x="4482558" y="3014638"/>
            <a:ext cx="3123214" cy="1969770"/>
          </a:xfrm>
          <a:prstGeom prst="rect">
            <a:avLst/>
          </a:prstGeom>
          <a:noFill/>
        </p:spPr>
        <p:txBody>
          <a:bodyPr wrap="square" lIns="91440" tIns="45720" rIns="91440" bIns="45720" rtlCol="0" anchor="t">
            <a:spAutoFit/>
          </a:bodyPr>
          <a:lstStyle/>
          <a:p>
            <a:pPr>
              <a:defRPr/>
            </a:pPr>
            <a:r>
              <a:rPr lang="en-US" sz="1400">
                <a:solidFill>
                  <a:srgbClr val="0078D4"/>
                </a:solidFill>
                <a:latin typeface="Segoe UI Semibold" panose="020B0702040204020203" pitchFamily="34" charset="0"/>
                <a:cs typeface="Segoe UI Semibold" panose="020B0702040204020203" pitchFamily="34" charset="0"/>
              </a:rPr>
              <a:t>Maximum control for your </a:t>
            </a:r>
            <a:br>
              <a:rPr lang="en-US" sz="1400">
                <a:solidFill>
                  <a:srgbClr val="0078D4"/>
                </a:solidFill>
                <a:latin typeface="Segoe UI Semibold" panose="020B0702040204020203" pitchFamily="34" charset="0"/>
                <a:cs typeface="Segoe UI Semibold" panose="020B0702040204020203" pitchFamily="34" charset="0"/>
              </a:rPr>
            </a:br>
            <a:r>
              <a:rPr lang="en-US" sz="1400">
                <a:solidFill>
                  <a:srgbClr val="0078D4"/>
                </a:solidFill>
                <a:latin typeface="Segoe UI Semibold" panose="020B0702040204020203" pitchFamily="34" charset="0"/>
                <a:cs typeface="Segoe UI Semibold" panose="020B0702040204020203" pitchFamily="34" charset="0"/>
              </a:rPr>
              <a:t>database with a simplified developer experience</a:t>
            </a:r>
          </a:p>
          <a:p>
            <a:pPr>
              <a:spcBef>
                <a:spcPts val="1200"/>
              </a:spcBef>
              <a:spcAft>
                <a:spcPts val="600"/>
              </a:spcAft>
              <a:defRPr/>
            </a:pPr>
            <a:r>
              <a:rPr lang="en-US" sz="1200" b="1">
                <a:solidFill>
                  <a:srgbClr val="1A1A1A"/>
                </a:solidFill>
                <a:latin typeface="Segoe UI Semibold" panose="020B0502040204020203" pitchFamily="34" charset="0"/>
                <a:cs typeface="Segoe UI Semibold" panose="020B0502040204020203" pitchFamily="34" charset="0"/>
              </a:rPr>
              <a:t>Example use cases</a:t>
            </a:r>
          </a:p>
          <a:p>
            <a:pPr marL="182880" indent="-182880" defTabSz="914367">
              <a:spcAft>
                <a:spcPts val="600"/>
              </a:spcAft>
              <a:buSzPct val="90000"/>
              <a:buFont typeface="Arial" panose="020B0604020202020204" pitchFamily="34" charset="0"/>
              <a:buChar char="•"/>
              <a:defRPr/>
            </a:pPr>
            <a:r>
              <a:rPr lang="en-US" sz="1200">
                <a:solidFill>
                  <a:prstClr val="black"/>
                </a:solidFill>
                <a:latin typeface="Segoe UI"/>
                <a:ea typeface="+mn-lt"/>
                <a:cs typeface="Segoe UI"/>
              </a:rPr>
              <a:t>Support for a variety of workloads with a new simplified architecture</a:t>
            </a:r>
          </a:p>
          <a:p>
            <a:pPr marL="182880" indent="-182880" defTabSz="914367">
              <a:spcAft>
                <a:spcPts val="600"/>
              </a:spcAft>
              <a:buSzPct val="90000"/>
              <a:buFont typeface="Arial" panose="020B0604020202020204" pitchFamily="34" charset="0"/>
              <a:buChar char="•"/>
              <a:defRPr/>
            </a:pPr>
            <a:r>
              <a:rPr lang="en-US" sz="1200">
                <a:solidFill>
                  <a:prstClr val="black"/>
                </a:solidFill>
                <a:latin typeface="Segoe UI"/>
                <a:ea typeface="+mn-lt"/>
                <a:cs typeface="Segoe UI"/>
              </a:rPr>
              <a:t>High-performance apps utilizing zone co-location for low latency</a:t>
            </a:r>
          </a:p>
        </p:txBody>
      </p:sp>
      <p:sp>
        <p:nvSpPr>
          <p:cNvPr id="25" name="TextBox 24">
            <a:extLst>
              <a:ext uri="{FF2B5EF4-FFF2-40B4-BE49-F238E27FC236}">
                <a16:creationId xmlns:a16="http://schemas.microsoft.com/office/drawing/2014/main" id="{4F795D36-E7E8-3B3F-5E26-931BE1429404}"/>
              </a:ext>
            </a:extLst>
          </p:cNvPr>
          <p:cNvSpPr txBox="1"/>
          <p:nvPr/>
        </p:nvSpPr>
        <p:spPr>
          <a:xfrm>
            <a:off x="-95003" y="1733797"/>
            <a:ext cx="65" cy="369332"/>
          </a:xfrm>
          <a:prstGeom prst="rect">
            <a:avLst/>
          </a:prstGeom>
          <a:noFill/>
        </p:spPr>
        <p:txBody>
          <a:bodyPr wrap="none" lIns="0" tIns="0" rIns="0" bIns="0" rtlCol="0">
            <a:spAutoFit/>
          </a:bodyPr>
          <a:lstStyle/>
          <a:p>
            <a:pPr algn="l"/>
            <a:endParaRPr lang="en-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01459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ABF-34E1-9BA6-9D8A-ED69DF1E7964}"/>
              </a:ext>
            </a:extLst>
          </p:cNvPr>
          <p:cNvSpPr>
            <a:spLocks noGrp="1"/>
          </p:cNvSpPr>
          <p:nvPr>
            <p:ph type="title"/>
          </p:nvPr>
        </p:nvSpPr>
        <p:spPr>
          <a:xfrm>
            <a:off x="588263" y="457200"/>
            <a:ext cx="11018520" cy="553998"/>
          </a:xfrm>
        </p:spPr>
        <p:txBody>
          <a:bodyPr/>
          <a:lstStyle/>
          <a:p>
            <a:r>
              <a:rPr lang="en-JP" dirty="0"/>
              <a:t>SELECT t FROM </a:t>
            </a:r>
            <a:r>
              <a:rPr lang="en-US" dirty="0" err="1"/>
              <a:t>t_zh_Hant_x_icu</a:t>
            </a:r>
            <a:r>
              <a:rPr lang="en-JP" dirty="0"/>
              <a:t> ORDER BY t;</a:t>
            </a:r>
          </a:p>
        </p:txBody>
      </p:sp>
      <p:graphicFrame>
        <p:nvGraphicFramePr>
          <p:cNvPr id="5" name="Table 5">
            <a:extLst>
              <a:ext uri="{FF2B5EF4-FFF2-40B4-BE49-F238E27FC236}">
                <a16:creationId xmlns:a16="http://schemas.microsoft.com/office/drawing/2014/main" id="{91BEC7DD-0BE5-8824-9415-846F718283EA}"/>
              </a:ext>
            </a:extLst>
          </p:cNvPr>
          <p:cNvGraphicFramePr>
            <a:graphicFrameLocks noGrp="1"/>
          </p:cNvGraphicFramePr>
          <p:nvPr>
            <p:ph idx="1"/>
            <p:extLst>
              <p:ext uri="{D42A27DB-BD31-4B8C-83A1-F6EECF244321}">
                <p14:modId xmlns:p14="http://schemas.microsoft.com/office/powerpoint/2010/main" val="2811330855"/>
              </p:ext>
            </p:extLst>
          </p:nvPr>
        </p:nvGraphicFramePr>
        <p:xfrm>
          <a:off x="584200" y="1435100"/>
          <a:ext cx="10620698" cy="3825240"/>
        </p:xfrm>
        <a:graphic>
          <a:graphicData uri="http://schemas.openxmlformats.org/drawingml/2006/table">
            <a:tbl>
              <a:tblPr firstRow="1" bandRow="1">
                <a:tableStyleId>{00A15C55-8517-42AA-B614-E9B94910E393}</a:tableStyleId>
              </a:tblPr>
              <a:tblGrid>
                <a:gridCol w="965518">
                  <a:extLst>
                    <a:ext uri="{9D8B030D-6E8A-4147-A177-3AD203B41FA5}">
                      <a16:colId xmlns:a16="http://schemas.microsoft.com/office/drawing/2014/main" val="2453347397"/>
                    </a:ext>
                  </a:extLst>
                </a:gridCol>
                <a:gridCol w="965518">
                  <a:extLst>
                    <a:ext uri="{9D8B030D-6E8A-4147-A177-3AD203B41FA5}">
                      <a16:colId xmlns:a16="http://schemas.microsoft.com/office/drawing/2014/main" val="3498002955"/>
                    </a:ext>
                  </a:extLst>
                </a:gridCol>
                <a:gridCol w="965518">
                  <a:extLst>
                    <a:ext uri="{9D8B030D-6E8A-4147-A177-3AD203B41FA5}">
                      <a16:colId xmlns:a16="http://schemas.microsoft.com/office/drawing/2014/main" val="1959574689"/>
                    </a:ext>
                  </a:extLst>
                </a:gridCol>
                <a:gridCol w="965518">
                  <a:extLst>
                    <a:ext uri="{9D8B030D-6E8A-4147-A177-3AD203B41FA5}">
                      <a16:colId xmlns:a16="http://schemas.microsoft.com/office/drawing/2014/main" val="875298872"/>
                    </a:ext>
                  </a:extLst>
                </a:gridCol>
                <a:gridCol w="965518">
                  <a:extLst>
                    <a:ext uri="{9D8B030D-6E8A-4147-A177-3AD203B41FA5}">
                      <a16:colId xmlns:a16="http://schemas.microsoft.com/office/drawing/2014/main" val="2286678248"/>
                    </a:ext>
                  </a:extLst>
                </a:gridCol>
                <a:gridCol w="965518">
                  <a:extLst>
                    <a:ext uri="{9D8B030D-6E8A-4147-A177-3AD203B41FA5}">
                      <a16:colId xmlns:a16="http://schemas.microsoft.com/office/drawing/2014/main" val="1621868055"/>
                    </a:ext>
                  </a:extLst>
                </a:gridCol>
                <a:gridCol w="965518">
                  <a:extLst>
                    <a:ext uri="{9D8B030D-6E8A-4147-A177-3AD203B41FA5}">
                      <a16:colId xmlns:a16="http://schemas.microsoft.com/office/drawing/2014/main" val="4128089452"/>
                    </a:ext>
                  </a:extLst>
                </a:gridCol>
                <a:gridCol w="965518">
                  <a:extLst>
                    <a:ext uri="{9D8B030D-6E8A-4147-A177-3AD203B41FA5}">
                      <a16:colId xmlns:a16="http://schemas.microsoft.com/office/drawing/2014/main" val="2061044614"/>
                    </a:ext>
                  </a:extLst>
                </a:gridCol>
                <a:gridCol w="965518">
                  <a:extLst>
                    <a:ext uri="{9D8B030D-6E8A-4147-A177-3AD203B41FA5}">
                      <a16:colId xmlns:a16="http://schemas.microsoft.com/office/drawing/2014/main" val="1498247836"/>
                    </a:ext>
                  </a:extLst>
                </a:gridCol>
                <a:gridCol w="965518">
                  <a:extLst>
                    <a:ext uri="{9D8B030D-6E8A-4147-A177-3AD203B41FA5}">
                      <a16:colId xmlns:a16="http://schemas.microsoft.com/office/drawing/2014/main" val="1797709016"/>
                    </a:ext>
                  </a:extLst>
                </a:gridCol>
                <a:gridCol w="965518">
                  <a:extLst>
                    <a:ext uri="{9D8B030D-6E8A-4147-A177-3AD203B41FA5}">
                      <a16:colId xmlns:a16="http://schemas.microsoft.com/office/drawing/2014/main" val="3650674105"/>
                    </a:ext>
                  </a:extLst>
                </a:gridCol>
              </a:tblGrid>
              <a:tr h="370840">
                <a:tc>
                  <a:txBody>
                    <a:bodyPr/>
                    <a:lstStyle/>
                    <a:p>
                      <a:r>
                        <a:rPr lang="en-JP" sz="2400" dirty="0"/>
                        <a:t>#089</a:t>
                      </a:r>
                    </a:p>
                    <a:p>
                      <a:r>
                        <a:rPr lang="en-JP" sz="2400" dirty="0"/>
                        <a:t>-096</a:t>
                      </a:r>
                    </a:p>
                  </a:txBody>
                  <a:tcPr/>
                </a:tc>
                <a:tc>
                  <a:txBody>
                    <a:bodyPr/>
                    <a:lstStyle/>
                    <a:p>
                      <a:r>
                        <a:rPr lang="en-JP" sz="2400" dirty="0"/>
                        <a:t>#097</a:t>
                      </a:r>
                    </a:p>
                    <a:p>
                      <a:r>
                        <a:rPr lang="en-JP" sz="2400" dirty="0"/>
                        <a:t>-104</a:t>
                      </a:r>
                    </a:p>
                  </a:txBody>
                  <a:tcPr/>
                </a:tc>
                <a:tc>
                  <a:txBody>
                    <a:bodyPr/>
                    <a:lstStyle/>
                    <a:p>
                      <a:r>
                        <a:rPr lang="en-JP" sz="2400" dirty="0"/>
                        <a:t>#105</a:t>
                      </a:r>
                    </a:p>
                    <a:p>
                      <a:r>
                        <a:rPr lang="en-JP" sz="2400" dirty="0"/>
                        <a:t>-112</a:t>
                      </a:r>
                    </a:p>
                  </a:txBody>
                  <a:tcPr/>
                </a:tc>
                <a:tc>
                  <a:txBody>
                    <a:bodyPr/>
                    <a:lstStyle/>
                    <a:p>
                      <a:r>
                        <a:rPr lang="en-JP" sz="2400" dirty="0"/>
                        <a:t>#113</a:t>
                      </a:r>
                    </a:p>
                    <a:p>
                      <a:r>
                        <a:rPr lang="en-JP" sz="2400" dirty="0"/>
                        <a:t>-120</a:t>
                      </a:r>
                    </a:p>
                  </a:txBody>
                  <a:tcPr/>
                </a:tc>
                <a:tc>
                  <a:txBody>
                    <a:bodyPr/>
                    <a:lstStyle/>
                    <a:p>
                      <a:r>
                        <a:rPr lang="en-JP" sz="2400" dirty="0"/>
                        <a:t>#121</a:t>
                      </a:r>
                    </a:p>
                    <a:p>
                      <a:r>
                        <a:rPr lang="en-JP" sz="2400" dirty="0"/>
                        <a:t>-128</a:t>
                      </a:r>
                    </a:p>
                  </a:txBody>
                  <a:tcPr/>
                </a:tc>
                <a:tc>
                  <a:txBody>
                    <a:bodyPr/>
                    <a:lstStyle/>
                    <a:p>
                      <a:r>
                        <a:rPr lang="en-JP" sz="2400" dirty="0"/>
                        <a:t>#129</a:t>
                      </a:r>
                    </a:p>
                    <a:p>
                      <a:r>
                        <a:rPr lang="en-JP" sz="2400" dirty="0"/>
                        <a:t>-136</a:t>
                      </a:r>
                    </a:p>
                  </a:txBody>
                  <a:tcPr/>
                </a:tc>
                <a:tc>
                  <a:txBody>
                    <a:bodyPr/>
                    <a:lstStyle/>
                    <a:p>
                      <a:r>
                        <a:rPr lang="en-JP" sz="2400" dirty="0"/>
                        <a:t>#137</a:t>
                      </a:r>
                    </a:p>
                    <a:p>
                      <a:r>
                        <a:rPr lang="en-JP" sz="2400" dirty="0"/>
                        <a:t>-144</a:t>
                      </a:r>
                    </a:p>
                  </a:txBody>
                  <a:tcPr/>
                </a:tc>
                <a:tc>
                  <a:txBody>
                    <a:bodyPr/>
                    <a:lstStyle/>
                    <a:p>
                      <a:r>
                        <a:rPr lang="en-JP" sz="2400" dirty="0"/>
                        <a:t>#145</a:t>
                      </a:r>
                    </a:p>
                    <a:p>
                      <a:r>
                        <a:rPr lang="en-JP" sz="2400" dirty="0"/>
                        <a:t>-152</a:t>
                      </a:r>
                    </a:p>
                  </a:txBody>
                  <a:tcPr/>
                </a:tc>
                <a:tc>
                  <a:txBody>
                    <a:bodyPr/>
                    <a:lstStyle/>
                    <a:p>
                      <a:r>
                        <a:rPr lang="en-JP" sz="2400" dirty="0"/>
                        <a:t>#153</a:t>
                      </a:r>
                    </a:p>
                    <a:p>
                      <a:r>
                        <a:rPr lang="en-JP" sz="2400" dirty="0"/>
                        <a:t>-160</a:t>
                      </a:r>
                    </a:p>
                  </a:txBody>
                  <a:tcPr/>
                </a:tc>
                <a:tc>
                  <a:txBody>
                    <a:bodyPr/>
                    <a:lstStyle/>
                    <a:p>
                      <a:r>
                        <a:rPr lang="en-JP" sz="2400" dirty="0"/>
                        <a:t>#161</a:t>
                      </a:r>
                    </a:p>
                    <a:p>
                      <a:r>
                        <a:rPr lang="en-JP" sz="2400" dirty="0"/>
                        <a:t>-168</a:t>
                      </a:r>
                    </a:p>
                  </a:txBody>
                  <a:tcPr/>
                </a:tc>
                <a:tc>
                  <a:txBody>
                    <a:bodyPr/>
                    <a:lstStyle/>
                    <a:p>
                      <a:r>
                        <a:rPr lang="en-JP" sz="2400" dirty="0"/>
                        <a:t>#169</a:t>
                      </a:r>
                    </a:p>
                    <a:p>
                      <a:r>
                        <a:rPr lang="en-JP" sz="2400" dirty="0"/>
                        <a:t>-176</a:t>
                      </a:r>
                    </a:p>
                  </a:txBody>
                  <a:tcPr/>
                </a:tc>
                <a:extLst>
                  <a:ext uri="{0D108BD9-81ED-4DB2-BD59-A6C34878D82A}">
                    <a16:rowId xmlns:a16="http://schemas.microsoft.com/office/drawing/2014/main" val="2149240280"/>
                  </a:ext>
                </a:extLst>
              </a:tr>
              <a:tr h="370840">
                <a:tc>
                  <a:txBody>
                    <a:bodyPr/>
                    <a:lstStyle/>
                    <a:p>
                      <a:pPr algn="l" fontAlgn="ctr"/>
                      <a:r>
                        <a:rPr lang="en-US" sz="2400" b="0" i="0" u="none" strike="noStrike" dirty="0" err="1">
                          <a:solidFill>
                            <a:srgbClr val="000000"/>
                          </a:solidFill>
                          <a:effectLst/>
                          <a:latin typeface="游ゴシック" panose="020B0400000000000000" pitchFamily="34" charset="-128"/>
                          <a:ea typeface="游ゴシック" panose="020B0400000000000000" pitchFamily="34" charset="-128"/>
                        </a:rPr>
                        <a:t>ｚ</a:t>
                      </a:r>
                      <a:endParaRPr lang="en-US"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Ё</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あっ</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粁</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總</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97740096"/>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Z</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찌</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あつ</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畠</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變</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880452293"/>
                  </a:ext>
                </a:extLst>
              </a:tr>
              <a:tr h="370840">
                <a:tc>
                  <a:txBody>
                    <a:bodyPr/>
                    <a:lstStyle/>
                    <a:p>
                      <a:pPr algn="l" fontAlgn="ctr"/>
                      <a:r>
                        <a:rPr lang="en-US" sz="2400" b="0" i="0" u="none" strike="noStrike">
                          <a:solidFill>
                            <a:srgbClr val="000000"/>
                          </a:solidFill>
                          <a:effectLst/>
                          <a:latin typeface="游ゴシック" panose="020B0400000000000000" pitchFamily="34" charset="-128"/>
                          <a:ea typeface="游ゴシック" panose="020B0400000000000000" pitchFamily="34" charset="-128"/>
                        </a:rPr>
                        <a:t>Ｚ</a:t>
                      </a:r>
                    </a:p>
                  </a:txBody>
                  <a:tcPr marL="9525" marR="9525" marT="9525" marB="0" anchor="ctr"/>
                </a:tc>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Ӿ</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히</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キロ</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𡨸</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035167412"/>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ٹ</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ｷﾛ</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ば</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ハ゛</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变</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髙</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𢆥</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813802299"/>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Α</a:t>
                      </a:r>
                    </a:p>
                  </a:txBody>
                  <a:tcPr marL="9525" marR="9525" marT="9525" marB="0" anchor="ctr"/>
                </a:tc>
                <a:tc>
                  <a:txBody>
                    <a:bodyPr/>
                    <a:lstStyle/>
                    <a:p>
                      <a:pPr algn="l" rtl="1" fontAlgn="ctr"/>
                      <a:r>
                        <a:rPr lang="sd-Arab-PK" sz="2400" b="0" i="0" u="none" strike="noStrike">
                          <a:solidFill>
                            <a:srgbClr val="000000"/>
                          </a:solidFill>
                          <a:effectLst/>
                          <a:latin typeface="游ゴシック" panose="020B0400000000000000" pitchFamily="34" charset="-128"/>
                          <a:ea typeface="游ゴシック" panose="020B0400000000000000" pitchFamily="34" charset="-128"/>
                        </a:rPr>
                        <a:t>ٺ</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ア</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あゝ</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バ</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瓩</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喃</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𥪞</a:t>
                      </a: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83660173"/>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ے</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あー</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ﾊﾞ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ン</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変</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働</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52215917"/>
                  </a:ext>
                </a:extLst>
              </a:tr>
              <a:tr h="370840">
                <a:tc>
                  <a:txBody>
                    <a:bodyPr/>
                    <a:lstStyle/>
                    <a:p>
                      <a:pPr algn="l" fontAlgn="ctr"/>
                      <a:r>
                        <a:rPr lang="el-GR" sz="2400" b="0" i="0" u="none" strike="noStrike">
                          <a:solidFill>
                            <a:srgbClr val="000000"/>
                          </a:solidFill>
                          <a:effectLst/>
                          <a:latin typeface="游ゴシック" panose="020B0400000000000000" pitchFamily="34" charset="-128"/>
                          <a:ea typeface="游ゴシック" panose="020B0400000000000000" pitchFamily="34" charset="-128"/>
                        </a:rPr>
                        <a:t>Ω</a:t>
                      </a:r>
                    </a:p>
                  </a:txBody>
                  <a:tcPr marL="9525" marR="9525" marT="9525" marB="0" anchor="ctr"/>
                </a:tc>
                <a:tc>
                  <a:txBody>
                    <a:bodyPr/>
                    <a:lstStyle/>
                    <a:p>
                      <a:pPr algn="l" rtl="1" fontAlgn="ctr"/>
                      <a:r>
                        <a:rPr lang="ar-AE" sz="2400" b="0" i="0" u="none" strike="noStrike">
                          <a:solidFill>
                            <a:srgbClr val="000000"/>
                          </a:solidFill>
                          <a:effectLst/>
                          <a:latin typeface="游ゴシック" panose="020B0400000000000000" pitchFamily="34" charset="-128"/>
                          <a:ea typeface="游ゴシック" panose="020B0400000000000000" pitchFamily="34" charset="-128"/>
                        </a:rPr>
                        <a:t>ۓ</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あﾞ</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あぁ</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ぱ</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ﾝ</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总</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総</a:t>
                      </a:r>
                    </a:p>
                  </a:txBody>
                  <a:tcPr marL="9525" marR="9525" marT="9525" marB="0" anchor="ctr"/>
                </a:tc>
                <a:tc>
                  <a:txBody>
                    <a:bodyPr/>
                    <a:lstStyle/>
                    <a:p>
                      <a:pPr algn="l" fontAlgn="ctr"/>
                      <a:endParaRPr lang="en-JP"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062291371"/>
                  </a:ext>
                </a:extLst>
              </a:tr>
              <a:tr h="370840">
                <a:tc>
                  <a:txBody>
                    <a:bodyPr/>
                    <a:lstStyle/>
                    <a:p>
                      <a:pPr algn="l" fontAlgn="ctr"/>
                      <a:r>
                        <a:rPr lang="az-Cyrl-AZ" sz="2400" b="0" i="0" u="none" strike="noStrike">
                          <a:solidFill>
                            <a:srgbClr val="000000"/>
                          </a:solidFill>
                          <a:effectLst/>
                          <a:latin typeface="游ゴシック" panose="020B0400000000000000" pitchFamily="34" charset="-128"/>
                          <a:ea typeface="游ゴシック" panose="020B0400000000000000" pitchFamily="34" charset="-128"/>
                        </a:rPr>
                        <a:t>Ѐ</a:t>
                      </a:r>
                    </a:p>
                  </a:txBody>
                  <a:tcPr marL="9525" marR="9525" marT="9525" marB="0" anchor="ctr"/>
                </a:tc>
                <a:tc>
                  <a:txBody>
                    <a:bodyPr/>
                    <a:lstStyle/>
                    <a:p>
                      <a:pPr algn="l" fontAlgn="ctr"/>
                      <a:r>
                        <a:rPr lang="ko-KR" altLang="en-US" sz="2400" b="0" i="0" u="none" strike="noStrike">
                          <a:solidFill>
                            <a:srgbClr val="000000"/>
                          </a:solidFill>
                          <a:effectLst/>
                          <a:latin typeface="游ゴシック" panose="020B0400000000000000" pitchFamily="34" charset="-128"/>
                          <a:ea typeface="游ゴシック" panose="020B0400000000000000" pitchFamily="34" charset="-128"/>
                        </a:rPr>
                        <a:t>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a:t>
                      </a:r>
                      <a:r>
                        <a:rPr lang="en-US" altLang="ja-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ああ</a:t>
                      </a:r>
                    </a:p>
                  </a:txBody>
                  <a:tcPr marL="9525" marR="9525" marT="9525" marB="0" anchor="ctr"/>
                </a:tc>
                <a:tc>
                  <a:txBody>
                    <a:bodyPr/>
                    <a:lstStyle/>
                    <a:p>
                      <a:pPr algn="l" fontAlgn="ctr"/>
                      <a:r>
                        <a:rPr lang="en-JP" sz="2400" b="0" i="0" u="none" strike="noStrike">
                          <a:solidFill>
                            <a:srgbClr val="000000"/>
                          </a:solidFill>
                          <a:effectLst/>
                          <a:latin typeface="游ゴシック" panose="020B0400000000000000" pitchFamily="34" charset="-128"/>
                          <a:ea typeface="游ゴシック" panose="020B0400000000000000" pitchFamily="34" charset="-128"/>
                        </a:rPr>
                        <a:t>㌢</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はﾟ</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一</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畑</a:t>
                      </a:r>
                    </a:p>
                  </a:txBody>
                  <a:tcPr marL="9525" marR="9525" marT="9525" marB="0" anchor="ctr"/>
                </a:tc>
                <a:tc>
                  <a:txBody>
                    <a:bodyPr/>
                    <a:lstStyle/>
                    <a:p>
                      <a:pPr algn="l" fontAlgn="ctr"/>
                      <a:r>
                        <a:rPr lang="ja-JP" altLang="en-US" sz="2400" b="0" i="0" u="none" strike="noStrike">
                          <a:solidFill>
                            <a:srgbClr val="000000"/>
                          </a:solidFill>
                          <a:effectLst/>
                          <a:latin typeface="游ゴシック" panose="020B0400000000000000" pitchFamily="34" charset="-128"/>
                          <a:ea typeface="游ゴシック" panose="020B0400000000000000" pitchFamily="34" charset="-128"/>
                        </a:rPr>
                        <a:t>糎</a:t>
                      </a:r>
                    </a:p>
                  </a:txBody>
                  <a:tcPr marL="9525" marR="9525" marT="9525" marB="0" anchor="ctr"/>
                </a:tc>
                <a:tc>
                  <a:txBody>
                    <a:bodyPr/>
                    <a:lstStyle/>
                    <a:p>
                      <a:pPr algn="l" fontAlgn="ctr"/>
                      <a:endParaRPr lang="en-JP" sz="2400" b="0" i="0" u="none" strike="noStrike" dirty="0">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l" fontAlgn="ctr"/>
                      <a:endParaRPr lang="ja-JP" altLang="en-US" sz="24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2599547812"/>
                  </a:ext>
                </a:extLst>
              </a:tr>
            </a:tbl>
          </a:graphicData>
        </a:graphic>
      </p:graphicFrame>
      <p:sp>
        <p:nvSpPr>
          <p:cNvPr id="4" name="Text Placeholder 3">
            <a:extLst>
              <a:ext uri="{FF2B5EF4-FFF2-40B4-BE49-F238E27FC236}">
                <a16:creationId xmlns:a16="http://schemas.microsoft.com/office/drawing/2014/main" id="{38AB5441-E62B-F163-BD2C-B5FA41D02DEA}"/>
              </a:ext>
            </a:extLst>
          </p:cNvPr>
          <p:cNvSpPr>
            <a:spLocks noGrp="1"/>
          </p:cNvSpPr>
          <p:nvPr>
            <p:ph type="body" sz="quarter" idx="10"/>
          </p:nvPr>
        </p:nvSpPr>
        <p:spPr>
          <a:xfrm>
            <a:off x="293689" y="69850"/>
            <a:ext cx="11604624" cy="369332"/>
          </a:xfrm>
        </p:spPr>
        <p:txBody>
          <a:bodyPr/>
          <a:lstStyle/>
          <a:p>
            <a:r>
              <a:rPr lang="en-JP" dirty="0"/>
              <a:t>Sorting Experiments &gt; Chinese Collation &gt; ICU &gt;</a:t>
            </a:r>
          </a:p>
        </p:txBody>
      </p:sp>
      <p:sp>
        <p:nvSpPr>
          <p:cNvPr id="3" name="TextBox 2">
            <a:extLst>
              <a:ext uri="{FF2B5EF4-FFF2-40B4-BE49-F238E27FC236}">
                <a16:creationId xmlns:a16="http://schemas.microsoft.com/office/drawing/2014/main" id="{38516CC8-6476-2493-87F9-BE96A0094890}"/>
              </a:ext>
            </a:extLst>
          </p:cNvPr>
          <p:cNvSpPr txBox="1"/>
          <p:nvPr/>
        </p:nvSpPr>
        <p:spPr>
          <a:xfrm>
            <a:off x="10542857" y="5298911"/>
            <a:ext cx="662041" cy="369332"/>
          </a:xfrm>
          <a:prstGeom prst="rect">
            <a:avLst/>
          </a:prstGeom>
          <a:noFill/>
        </p:spPr>
        <p:txBody>
          <a:bodyPr wrap="none" lIns="0" tIns="0" rIns="0" bIns="0" rtlCol="0">
            <a:spAutoFit/>
          </a:bodyPr>
          <a:lstStyle/>
          <a:p>
            <a:pPr algn="l"/>
            <a:r>
              <a:rPr lang="en-JP" sz="2400" dirty="0">
                <a:solidFill>
                  <a:schemeClr val="bg1">
                    <a:lumMod val="65000"/>
                  </a:schemeClr>
                </a:solidFill>
              </a:rPr>
              <a:t>(2/2)</a:t>
            </a:r>
          </a:p>
        </p:txBody>
      </p:sp>
      <p:sp>
        <p:nvSpPr>
          <p:cNvPr id="8" name="Rectangle 7">
            <a:extLst>
              <a:ext uri="{FF2B5EF4-FFF2-40B4-BE49-F238E27FC236}">
                <a16:creationId xmlns:a16="http://schemas.microsoft.com/office/drawing/2014/main" id="{EAF40511-16DB-ED41-8A9A-347FD80F54E1}"/>
              </a:ext>
            </a:extLst>
          </p:cNvPr>
          <p:cNvSpPr/>
          <p:nvPr/>
        </p:nvSpPr>
        <p:spPr bwMode="auto">
          <a:xfrm>
            <a:off x="6381337" y="4887054"/>
            <a:ext cx="953941" cy="36615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CEFA515F-8B80-C537-FE65-B8FB9D9ABC21}"/>
              </a:ext>
            </a:extLst>
          </p:cNvPr>
          <p:cNvSpPr/>
          <p:nvPr/>
        </p:nvSpPr>
        <p:spPr bwMode="auto">
          <a:xfrm>
            <a:off x="9284677" y="2266206"/>
            <a:ext cx="938829" cy="750125"/>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495482A-1A96-BBEA-98D0-5BDFE90E1707}"/>
              </a:ext>
            </a:extLst>
          </p:cNvPr>
          <p:cNvSpPr/>
          <p:nvPr/>
        </p:nvSpPr>
        <p:spPr bwMode="auto">
          <a:xfrm>
            <a:off x="7341624" y="2266206"/>
            <a:ext cx="1943053" cy="2984353"/>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B2756B1-D4C7-4250-47D0-0C61784ACE1D}"/>
              </a:ext>
            </a:extLst>
          </p:cNvPr>
          <p:cNvSpPr txBox="1"/>
          <p:nvPr/>
        </p:nvSpPr>
        <p:spPr>
          <a:xfrm>
            <a:off x="4398420" y="5318623"/>
            <a:ext cx="3395160" cy="369332"/>
          </a:xfrm>
          <a:prstGeom prst="rect">
            <a:avLst/>
          </a:prstGeom>
          <a:noFill/>
        </p:spPr>
        <p:txBody>
          <a:bodyPr wrap="none" lIns="0" tIns="0" rIns="0" bIns="0" rtlCol="0">
            <a:spAutoFit/>
          </a:bodyPr>
          <a:lstStyle/>
          <a:p>
            <a:pPr algn="l"/>
            <a:r>
              <a:rPr lang="en-JP" sz="2400" dirty="0">
                <a:solidFill>
                  <a:schemeClr val="bg1">
                    <a:lumMod val="65000"/>
                  </a:schemeClr>
                </a:solidFill>
              </a:rPr>
              <a:t>(Similar to zh-Hans-x-icu)</a:t>
            </a:r>
          </a:p>
        </p:txBody>
      </p:sp>
      <p:sp>
        <p:nvSpPr>
          <p:cNvPr id="6" name="TextBox 5">
            <a:extLst>
              <a:ext uri="{FF2B5EF4-FFF2-40B4-BE49-F238E27FC236}">
                <a16:creationId xmlns:a16="http://schemas.microsoft.com/office/drawing/2014/main" id="{D508D6E8-0C86-565A-4BAF-A4C30B25A78F}"/>
              </a:ext>
            </a:extLst>
          </p:cNvPr>
          <p:cNvSpPr txBox="1"/>
          <p:nvPr/>
        </p:nvSpPr>
        <p:spPr>
          <a:xfrm>
            <a:off x="4772673" y="1010712"/>
            <a:ext cx="2042227" cy="369332"/>
          </a:xfrm>
          <a:prstGeom prst="rect">
            <a:avLst/>
          </a:prstGeom>
          <a:noFill/>
        </p:spPr>
        <p:txBody>
          <a:bodyPr wrap="none" lIns="0" tIns="0" rIns="0" bIns="0" rtlCol="0">
            <a:spAutoFit/>
          </a:bodyPr>
          <a:lstStyle/>
          <a:p>
            <a:pPr algn="ctr"/>
            <a:r>
              <a:rPr lang="en-JP" sz="2400" dirty="0">
                <a:solidFill>
                  <a:schemeClr val="bg1">
                    <a:lumMod val="65000"/>
                  </a:schemeClr>
                </a:solidFill>
              </a:rPr>
              <a:t>(zh-Hant-x-icu)</a:t>
            </a:r>
          </a:p>
        </p:txBody>
      </p:sp>
    </p:spTree>
    <p:extLst>
      <p:ext uri="{BB962C8B-B14F-4D97-AF65-F5344CB8AC3E}">
        <p14:creationId xmlns:p14="http://schemas.microsoft.com/office/powerpoint/2010/main" val="17545962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1E22F41-4908-7078-7849-A7B8C1444E03}"/>
              </a:ext>
            </a:extLst>
          </p:cNvPr>
          <p:cNvPicPr>
            <a:picLocks noChangeAspect="1"/>
          </p:cNvPicPr>
          <p:nvPr/>
        </p:nvPicPr>
        <p:blipFill rotWithShape="1">
          <a:blip r:embed="rId3"/>
          <a:srcRect r="43071" b="58"/>
          <a:stretch/>
        </p:blipFill>
        <p:spPr>
          <a:xfrm>
            <a:off x="584199" y="3899666"/>
            <a:ext cx="11016000" cy="1591200"/>
          </a:xfrm>
          <a:prstGeom prst="rect">
            <a:avLst/>
          </a:prstGeom>
        </p:spPr>
      </p:pic>
      <p:pic>
        <p:nvPicPr>
          <p:cNvPr id="22" name="Picture 21">
            <a:extLst>
              <a:ext uri="{FF2B5EF4-FFF2-40B4-BE49-F238E27FC236}">
                <a16:creationId xmlns:a16="http://schemas.microsoft.com/office/drawing/2014/main" id="{09D7054F-C747-7CB3-9249-139B5D68BBD4}"/>
              </a:ext>
            </a:extLst>
          </p:cNvPr>
          <p:cNvPicPr>
            <a:picLocks noChangeAspect="1"/>
          </p:cNvPicPr>
          <p:nvPr/>
        </p:nvPicPr>
        <p:blipFill rotWithShape="1">
          <a:blip r:embed="rId4"/>
          <a:srcRect l="1" r="43579"/>
          <a:stretch/>
        </p:blipFill>
        <p:spPr>
          <a:xfrm>
            <a:off x="591800" y="1717128"/>
            <a:ext cx="11016000" cy="1592128"/>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libc vs. ICU (English)</a:t>
            </a:r>
          </a:p>
        </p:txBody>
      </p:sp>
      <p:sp>
        <p:nvSpPr>
          <p:cNvPr id="18" name="Text Placeholder 17">
            <a:extLst>
              <a:ext uri="{FF2B5EF4-FFF2-40B4-BE49-F238E27FC236}">
                <a16:creationId xmlns:a16="http://schemas.microsoft.com/office/drawing/2014/main" id="{597CFA7F-D36A-1A73-4D16-B713D13CCE41}"/>
              </a:ext>
            </a:extLst>
          </p:cNvPr>
          <p:cNvSpPr>
            <a:spLocks noGrp="1"/>
          </p:cNvSpPr>
          <p:nvPr>
            <p:ph type="body" sz="quarter" idx="10"/>
          </p:nvPr>
        </p:nvSpPr>
        <p:spPr/>
        <p:txBody>
          <a:bodyPr/>
          <a:lstStyle/>
          <a:p>
            <a:r>
              <a:rPr lang="en-JP" dirty="0"/>
              <a:t>Cost Comparison &gt; By EXPLAIN &gt;</a:t>
            </a:r>
          </a:p>
        </p:txBody>
      </p:sp>
      <p:sp>
        <p:nvSpPr>
          <p:cNvPr id="19" name="TextBox 18">
            <a:extLst>
              <a:ext uri="{FF2B5EF4-FFF2-40B4-BE49-F238E27FC236}">
                <a16:creationId xmlns:a16="http://schemas.microsoft.com/office/drawing/2014/main" id="{FE58AB87-B54D-E32E-E9A0-A7D8095FEBED}"/>
              </a:ext>
            </a:extLst>
          </p:cNvPr>
          <p:cNvSpPr txBox="1"/>
          <p:nvPr/>
        </p:nvSpPr>
        <p:spPr>
          <a:xfrm>
            <a:off x="584200" y="1347796"/>
            <a:ext cx="2228174"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libc (en_US.utf8)</a:t>
            </a:r>
          </a:p>
        </p:txBody>
      </p:sp>
      <p:sp>
        <p:nvSpPr>
          <p:cNvPr id="20" name="TextBox 19">
            <a:extLst>
              <a:ext uri="{FF2B5EF4-FFF2-40B4-BE49-F238E27FC236}">
                <a16:creationId xmlns:a16="http://schemas.microsoft.com/office/drawing/2014/main" id="{833865A0-25E3-955D-333E-05A1AE56902A}"/>
              </a:ext>
            </a:extLst>
          </p:cNvPr>
          <p:cNvSpPr txBox="1"/>
          <p:nvPr/>
        </p:nvSpPr>
        <p:spPr>
          <a:xfrm>
            <a:off x="591800" y="3530334"/>
            <a:ext cx="2385268"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ICU (en-US-x-icu)</a:t>
            </a:r>
          </a:p>
        </p:txBody>
      </p:sp>
      <p:sp>
        <p:nvSpPr>
          <p:cNvPr id="2" name="Rectangle 1">
            <a:extLst>
              <a:ext uri="{FF2B5EF4-FFF2-40B4-BE49-F238E27FC236}">
                <a16:creationId xmlns:a16="http://schemas.microsoft.com/office/drawing/2014/main" id="{BEF4B533-ED02-6199-1E62-EEE87CCB9E54}"/>
              </a:ext>
            </a:extLst>
          </p:cNvPr>
          <p:cNvSpPr/>
          <p:nvPr/>
        </p:nvSpPr>
        <p:spPr bwMode="auto">
          <a:xfrm>
            <a:off x="3199011" y="2507225"/>
            <a:ext cx="606073"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E5FAB840-7A3F-B350-5E0A-21454A894610}"/>
              </a:ext>
            </a:extLst>
          </p:cNvPr>
          <p:cNvSpPr/>
          <p:nvPr/>
        </p:nvSpPr>
        <p:spPr bwMode="auto">
          <a:xfrm>
            <a:off x="3166003" y="4678047"/>
            <a:ext cx="606073"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54920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2F6C102-FF6D-C630-C42A-6EDA805389F0}"/>
              </a:ext>
            </a:extLst>
          </p:cNvPr>
          <p:cNvPicPr>
            <a:picLocks noChangeAspect="1"/>
          </p:cNvPicPr>
          <p:nvPr/>
        </p:nvPicPr>
        <p:blipFill rotWithShape="1">
          <a:blip r:embed="rId2"/>
          <a:srcRect r="-2" b="16057"/>
          <a:stretch/>
        </p:blipFill>
        <p:spPr>
          <a:xfrm>
            <a:off x="6758040" y="1079789"/>
            <a:ext cx="4544811" cy="4613441"/>
          </a:xfrm>
          <a:prstGeom prst="rect">
            <a:avLst/>
          </a:prstGeom>
        </p:spPr>
      </p:pic>
      <p:pic>
        <p:nvPicPr>
          <p:cNvPr id="11" name="Picture 10">
            <a:extLst>
              <a:ext uri="{FF2B5EF4-FFF2-40B4-BE49-F238E27FC236}">
                <a16:creationId xmlns:a16="http://schemas.microsoft.com/office/drawing/2014/main" id="{9B965713-EE6F-6FAF-893B-5AA65D8D6CB5}"/>
              </a:ext>
            </a:extLst>
          </p:cNvPr>
          <p:cNvPicPr>
            <a:picLocks noChangeAspect="1"/>
          </p:cNvPicPr>
          <p:nvPr/>
        </p:nvPicPr>
        <p:blipFill rotWithShape="1">
          <a:blip r:embed="rId3"/>
          <a:srcRect t="-3" b="15486"/>
          <a:stretch/>
        </p:blipFill>
        <p:spPr>
          <a:xfrm>
            <a:off x="1278566" y="1079788"/>
            <a:ext cx="4513976" cy="4613442"/>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libc vs. ICU (English)</a:t>
            </a:r>
          </a:p>
        </p:txBody>
      </p:sp>
      <p:sp>
        <p:nvSpPr>
          <p:cNvPr id="18" name="Text Placeholder 17">
            <a:extLst>
              <a:ext uri="{FF2B5EF4-FFF2-40B4-BE49-F238E27FC236}">
                <a16:creationId xmlns:a16="http://schemas.microsoft.com/office/drawing/2014/main" id="{597CFA7F-D36A-1A73-4D16-B713D13CCE41}"/>
              </a:ext>
            </a:extLst>
          </p:cNvPr>
          <p:cNvSpPr>
            <a:spLocks noGrp="1"/>
          </p:cNvSpPr>
          <p:nvPr>
            <p:ph type="body" sz="quarter" idx="10"/>
          </p:nvPr>
        </p:nvSpPr>
        <p:spPr/>
        <p:txBody>
          <a:bodyPr/>
          <a:lstStyle/>
          <a:p>
            <a:r>
              <a:rPr lang="en-JP" dirty="0"/>
              <a:t>Cost Comparison &gt; By EXPLAIN &gt;</a:t>
            </a:r>
          </a:p>
        </p:txBody>
      </p:sp>
    </p:spTree>
    <p:extLst>
      <p:ext uri="{BB962C8B-B14F-4D97-AF65-F5344CB8AC3E}">
        <p14:creationId xmlns:p14="http://schemas.microsoft.com/office/powerpoint/2010/main" val="42146195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868098-FD4E-D1C4-6B29-15DEE436FF93}"/>
              </a:ext>
            </a:extLst>
          </p:cNvPr>
          <p:cNvPicPr>
            <a:picLocks noChangeAspect="1"/>
          </p:cNvPicPr>
          <p:nvPr/>
        </p:nvPicPr>
        <p:blipFill rotWithShape="1">
          <a:blip r:embed="rId2"/>
          <a:srcRect r="43143" b="58"/>
          <a:stretch/>
        </p:blipFill>
        <p:spPr>
          <a:xfrm>
            <a:off x="584200" y="1717128"/>
            <a:ext cx="11016000" cy="1591200"/>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libc vs. ICU (Japanese)</a:t>
            </a:r>
          </a:p>
        </p:txBody>
      </p:sp>
      <p:sp>
        <p:nvSpPr>
          <p:cNvPr id="18" name="Text Placeholder 17">
            <a:extLst>
              <a:ext uri="{FF2B5EF4-FFF2-40B4-BE49-F238E27FC236}">
                <a16:creationId xmlns:a16="http://schemas.microsoft.com/office/drawing/2014/main" id="{597CFA7F-D36A-1A73-4D16-B713D13CCE41}"/>
              </a:ext>
            </a:extLst>
          </p:cNvPr>
          <p:cNvSpPr>
            <a:spLocks noGrp="1"/>
          </p:cNvSpPr>
          <p:nvPr>
            <p:ph type="body" sz="quarter" idx="10"/>
          </p:nvPr>
        </p:nvSpPr>
        <p:spPr/>
        <p:txBody>
          <a:bodyPr/>
          <a:lstStyle/>
          <a:p>
            <a:r>
              <a:rPr lang="en-JP" dirty="0"/>
              <a:t>Cost Comparison &gt; By EXPLAIN &gt;</a:t>
            </a:r>
          </a:p>
        </p:txBody>
      </p:sp>
      <p:pic>
        <p:nvPicPr>
          <p:cNvPr id="12" name="Picture 11">
            <a:extLst>
              <a:ext uri="{FF2B5EF4-FFF2-40B4-BE49-F238E27FC236}">
                <a16:creationId xmlns:a16="http://schemas.microsoft.com/office/drawing/2014/main" id="{7147253B-5794-8C7D-6882-2863E5A1F2CC}"/>
              </a:ext>
            </a:extLst>
          </p:cNvPr>
          <p:cNvPicPr>
            <a:picLocks noChangeAspect="1"/>
          </p:cNvPicPr>
          <p:nvPr/>
        </p:nvPicPr>
        <p:blipFill rotWithShape="1">
          <a:blip r:embed="rId3"/>
          <a:srcRect l="-14" t="1" r="43213" b="106"/>
          <a:stretch/>
        </p:blipFill>
        <p:spPr>
          <a:xfrm>
            <a:off x="584200" y="3899666"/>
            <a:ext cx="11016000" cy="1592129"/>
          </a:xfrm>
          <a:prstGeom prst="rect">
            <a:avLst/>
          </a:prstGeom>
        </p:spPr>
      </p:pic>
      <p:sp>
        <p:nvSpPr>
          <p:cNvPr id="19" name="TextBox 18">
            <a:extLst>
              <a:ext uri="{FF2B5EF4-FFF2-40B4-BE49-F238E27FC236}">
                <a16:creationId xmlns:a16="http://schemas.microsoft.com/office/drawing/2014/main" id="{FE58AB87-B54D-E32E-E9A0-A7D8095FEBED}"/>
              </a:ext>
            </a:extLst>
          </p:cNvPr>
          <p:cNvSpPr txBox="1"/>
          <p:nvPr/>
        </p:nvSpPr>
        <p:spPr>
          <a:xfrm>
            <a:off x="584200" y="1347796"/>
            <a:ext cx="2045432"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libc (ja_JP.utf8)</a:t>
            </a:r>
          </a:p>
        </p:txBody>
      </p:sp>
      <p:sp>
        <p:nvSpPr>
          <p:cNvPr id="20" name="TextBox 19">
            <a:extLst>
              <a:ext uri="{FF2B5EF4-FFF2-40B4-BE49-F238E27FC236}">
                <a16:creationId xmlns:a16="http://schemas.microsoft.com/office/drawing/2014/main" id="{833865A0-25E3-955D-333E-05A1AE56902A}"/>
              </a:ext>
            </a:extLst>
          </p:cNvPr>
          <p:cNvSpPr txBox="1"/>
          <p:nvPr/>
        </p:nvSpPr>
        <p:spPr>
          <a:xfrm>
            <a:off x="591800" y="3530334"/>
            <a:ext cx="1771319"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ICU (ja-x-icu)</a:t>
            </a:r>
          </a:p>
        </p:txBody>
      </p:sp>
      <p:sp>
        <p:nvSpPr>
          <p:cNvPr id="2" name="Rectangle 1">
            <a:extLst>
              <a:ext uri="{FF2B5EF4-FFF2-40B4-BE49-F238E27FC236}">
                <a16:creationId xmlns:a16="http://schemas.microsoft.com/office/drawing/2014/main" id="{010F0E58-FC43-E8A0-20A4-BF1E10A77C8C}"/>
              </a:ext>
            </a:extLst>
          </p:cNvPr>
          <p:cNvSpPr/>
          <p:nvPr/>
        </p:nvSpPr>
        <p:spPr bwMode="auto">
          <a:xfrm>
            <a:off x="3173729" y="2498797"/>
            <a:ext cx="606073"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0B9CC8D5-6623-BEF2-FC76-46C69EFAC414}"/>
              </a:ext>
            </a:extLst>
          </p:cNvPr>
          <p:cNvSpPr/>
          <p:nvPr/>
        </p:nvSpPr>
        <p:spPr bwMode="auto">
          <a:xfrm>
            <a:off x="3186370" y="4677345"/>
            <a:ext cx="745129"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38949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16F7E4-7BDB-ED9D-8CAD-893D51B8D9DE}"/>
              </a:ext>
            </a:extLst>
          </p:cNvPr>
          <p:cNvPicPr>
            <a:picLocks noChangeAspect="1"/>
          </p:cNvPicPr>
          <p:nvPr/>
        </p:nvPicPr>
        <p:blipFill rotWithShape="1">
          <a:blip r:embed="rId2"/>
          <a:srcRect b="15509"/>
          <a:stretch/>
        </p:blipFill>
        <p:spPr>
          <a:xfrm>
            <a:off x="1286423" y="1079788"/>
            <a:ext cx="4434523" cy="4613442"/>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libc vs. ICU (Japanese)</a:t>
            </a:r>
          </a:p>
        </p:txBody>
      </p:sp>
      <p:sp>
        <p:nvSpPr>
          <p:cNvPr id="18" name="Text Placeholder 17">
            <a:extLst>
              <a:ext uri="{FF2B5EF4-FFF2-40B4-BE49-F238E27FC236}">
                <a16:creationId xmlns:a16="http://schemas.microsoft.com/office/drawing/2014/main" id="{597CFA7F-D36A-1A73-4D16-B713D13CCE41}"/>
              </a:ext>
            </a:extLst>
          </p:cNvPr>
          <p:cNvSpPr>
            <a:spLocks noGrp="1"/>
          </p:cNvSpPr>
          <p:nvPr>
            <p:ph type="body" sz="quarter" idx="10"/>
          </p:nvPr>
        </p:nvSpPr>
        <p:spPr/>
        <p:txBody>
          <a:bodyPr/>
          <a:lstStyle/>
          <a:p>
            <a:r>
              <a:rPr lang="en-JP" dirty="0"/>
              <a:t>Cost Comparison &gt; By EXPLAIN &gt;</a:t>
            </a:r>
          </a:p>
        </p:txBody>
      </p:sp>
      <p:pic>
        <p:nvPicPr>
          <p:cNvPr id="6" name="Picture 5">
            <a:extLst>
              <a:ext uri="{FF2B5EF4-FFF2-40B4-BE49-F238E27FC236}">
                <a16:creationId xmlns:a16="http://schemas.microsoft.com/office/drawing/2014/main" id="{41712190-159E-7F9F-CB7C-659B393A8BE3}"/>
              </a:ext>
            </a:extLst>
          </p:cNvPr>
          <p:cNvPicPr>
            <a:picLocks noChangeAspect="1"/>
          </p:cNvPicPr>
          <p:nvPr/>
        </p:nvPicPr>
        <p:blipFill rotWithShape="1">
          <a:blip r:embed="rId3"/>
          <a:srcRect t="-3" b="15486"/>
          <a:stretch/>
        </p:blipFill>
        <p:spPr>
          <a:xfrm>
            <a:off x="6758040" y="1079788"/>
            <a:ext cx="4329919" cy="4613442"/>
          </a:xfrm>
          <a:prstGeom prst="rect">
            <a:avLst/>
          </a:prstGeom>
        </p:spPr>
      </p:pic>
    </p:spTree>
    <p:extLst>
      <p:ext uri="{BB962C8B-B14F-4D97-AF65-F5344CB8AC3E}">
        <p14:creationId xmlns:p14="http://schemas.microsoft.com/office/powerpoint/2010/main" val="3141283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ja-x-icu vs. ja-JP-x-icu</a:t>
            </a:r>
          </a:p>
        </p:txBody>
      </p:sp>
      <p:sp>
        <p:nvSpPr>
          <p:cNvPr id="11" name="Text Placeholder 10">
            <a:extLst>
              <a:ext uri="{FF2B5EF4-FFF2-40B4-BE49-F238E27FC236}">
                <a16:creationId xmlns:a16="http://schemas.microsoft.com/office/drawing/2014/main" id="{725927E4-FCF4-A6AC-C723-AD7EC4E65F83}"/>
              </a:ext>
            </a:extLst>
          </p:cNvPr>
          <p:cNvSpPr>
            <a:spLocks noGrp="1"/>
          </p:cNvSpPr>
          <p:nvPr>
            <p:ph type="body" sz="quarter" idx="10"/>
          </p:nvPr>
        </p:nvSpPr>
        <p:spPr/>
        <p:txBody>
          <a:bodyPr/>
          <a:lstStyle/>
          <a:p>
            <a:r>
              <a:rPr lang="en-JP" dirty="0"/>
              <a:t>Cost Comparison &gt; By EXPLAIN &gt;</a:t>
            </a:r>
          </a:p>
        </p:txBody>
      </p:sp>
      <p:pic>
        <p:nvPicPr>
          <p:cNvPr id="4" name="Picture 3">
            <a:extLst>
              <a:ext uri="{FF2B5EF4-FFF2-40B4-BE49-F238E27FC236}">
                <a16:creationId xmlns:a16="http://schemas.microsoft.com/office/drawing/2014/main" id="{5E7578DB-45A6-2108-D18D-D73D08D465F5}"/>
              </a:ext>
            </a:extLst>
          </p:cNvPr>
          <p:cNvPicPr>
            <a:picLocks noChangeAspect="1"/>
          </p:cNvPicPr>
          <p:nvPr/>
        </p:nvPicPr>
        <p:blipFill rotWithShape="1">
          <a:blip r:embed="rId2"/>
          <a:srcRect l="3" r="43579"/>
          <a:stretch/>
        </p:blipFill>
        <p:spPr>
          <a:xfrm>
            <a:off x="584200" y="3899667"/>
            <a:ext cx="11016000" cy="1592128"/>
          </a:xfrm>
          <a:prstGeom prst="rect">
            <a:avLst/>
          </a:prstGeom>
        </p:spPr>
      </p:pic>
      <p:pic>
        <p:nvPicPr>
          <p:cNvPr id="6" name="Picture 5">
            <a:extLst>
              <a:ext uri="{FF2B5EF4-FFF2-40B4-BE49-F238E27FC236}">
                <a16:creationId xmlns:a16="http://schemas.microsoft.com/office/drawing/2014/main" id="{98D8B792-A27F-6444-04DE-F9DB08E4772C}"/>
              </a:ext>
            </a:extLst>
          </p:cNvPr>
          <p:cNvPicPr>
            <a:picLocks noChangeAspect="1"/>
          </p:cNvPicPr>
          <p:nvPr/>
        </p:nvPicPr>
        <p:blipFill rotWithShape="1">
          <a:blip r:embed="rId3"/>
          <a:srcRect l="-14" t="1" r="43213" b="106"/>
          <a:stretch/>
        </p:blipFill>
        <p:spPr>
          <a:xfrm>
            <a:off x="584200" y="1717127"/>
            <a:ext cx="11016000" cy="1592129"/>
          </a:xfrm>
          <a:prstGeom prst="rect">
            <a:avLst/>
          </a:prstGeom>
        </p:spPr>
      </p:pic>
      <p:sp>
        <p:nvSpPr>
          <p:cNvPr id="14" name="TextBox 13">
            <a:extLst>
              <a:ext uri="{FF2B5EF4-FFF2-40B4-BE49-F238E27FC236}">
                <a16:creationId xmlns:a16="http://schemas.microsoft.com/office/drawing/2014/main" id="{CF24A975-28C6-9EF2-8BE5-3160B2A56B3A}"/>
              </a:ext>
            </a:extLst>
          </p:cNvPr>
          <p:cNvSpPr txBox="1"/>
          <p:nvPr/>
        </p:nvSpPr>
        <p:spPr>
          <a:xfrm>
            <a:off x="584200" y="1347796"/>
            <a:ext cx="1006686"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ja-x-icu</a:t>
            </a:r>
          </a:p>
        </p:txBody>
      </p:sp>
      <p:sp>
        <p:nvSpPr>
          <p:cNvPr id="16" name="TextBox 15">
            <a:extLst>
              <a:ext uri="{FF2B5EF4-FFF2-40B4-BE49-F238E27FC236}">
                <a16:creationId xmlns:a16="http://schemas.microsoft.com/office/drawing/2014/main" id="{C275A31C-F572-FE6A-5F26-A1A2E686D9CE}"/>
              </a:ext>
            </a:extLst>
          </p:cNvPr>
          <p:cNvSpPr txBox="1"/>
          <p:nvPr/>
        </p:nvSpPr>
        <p:spPr>
          <a:xfrm>
            <a:off x="591800" y="3530334"/>
            <a:ext cx="1437894"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ja-JP-x-icu</a:t>
            </a:r>
          </a:p>
        </p:txBody>
      </p:sp>
      <p:sp>
        <p:nvSpPr>
          <p:cNvPr id="2" name="Rectangle 1">
            <a:extLst>
              <a:ext uri="{FF2B5EF4-FFF2-40B4-BE49-F238E27FC236}">
                <a16:creationId xmlns:a16="http://schemas.microsoft.com/office/drawing/2014/main" id="{24EB0F31-FA7C-20D5-1A02-39AF37812817}"/>
              </a:ext>
            </a:extLst>
          </p:cNvPr>
          <p:cNvSpPr/>
          <p:nvPr/>
        </p:nvSpPr>
        <p:spPr bwMode="auto">
          <a:xfrm>
            <a:off x="3199011" y="2507225"/>
            <a:ext cx="707205"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94E7046-7B6A-8044-C4FA-AD5A0A31BBDB}"/>
              </a:ext>
            </a:extLst>
          </p:cNvPr>
          <p:cNvSpPr/>
          <p:nvPr/>
        </p:nvSpPr>
        <p:spPr bwMode="auto">
          <a:xfrm>
            <a:off x="3194797" y="4689986"/>
            <a:ext cx="606073"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4655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06E4F8-6618-E7F0-347B-60BFABFCD519}"/>
              </a:ext>
            </a:extLst>
          </p:cNvPr>
          <p:cNvPicPr>
            <a:picLocks noChangeAspect="1"/>
          </p:cNvPicPr>
          <p:nvPr/>
        </p:nvPicPr>
        <p:blipFill rotWithShape="1">
          <a:blip r:embed="rId2"/>
          <a:srcRect t="-3" b="15486"/>
          <a:stretch/>
        </p:blipFill>
        <p:spPr>
          <a:xfrm>
            <a:off x="6670048" y="1079788"/>
            <a:ext cx="4505901" cy="4613442"/>
          </a:xfrm>
          <a:prstGeom prst="rect">
            <a:avLst/>
          </a:prstGeom>
        </p:spPr>
      </p:pic>
      <p:pic>
        <p:nvPicPr>
          <p:cNvPr id="4" name="Picture 3">
            <a:extLst>
              <a:ext uri="{FF2B5EF4-FFF2-40B4-BE49-F238E27FC236}">
                <a16:creationId xmlns:a16="http://schemas.microsoft.com/office/drawing/2014/main" id="{DCAE7D69-8AA3-7DCE-1367-94874E9C7873}"/>
              </a:ext>
            </a:extLst>
          </p:cNvPr>
          <p:cNvPicPr>
            <a:picLocks noChangeAspect="1"/>
          </p:cNvPicPr>
          <p:nvPr/>
        </p:nvPicPr>
        <p:blipFill rotWithShape="1">
          <a:blip r:embed="rId3"/>
          <a:srcRect t="-3" b="15486"/>
          <a:stretch/>
        </p:blipFill>
        <p:spPr>
          <a:xfrm>
            <a:off x="1278566" y="1079788"/>
            <a:ext cx="4329919" cy="4613442"/>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ja-x-icu vs. ja-JP-x-icu</a:t>
            </a:r>
          </a:p>
        </p:txBody>
      </p:sp>
      <p:sp>
        <p:nvSpPr>
          <p:cNvPr id="18" name="Text Placeholder 17">
            <a:extLst>
              <a:ext uri="{FF2B5EF4-FFF2-40B4-BE49-F238E27FC236}">
                <a16:creationId xmlns:a16="http://schemas.microsoft.com/office/drawing/2014/main" id="{597CFA7F-D36A-1A73-4D16-B713D13CCE41}"/>
              </a:ext>
            </a:extLst>
          </p:cNvPr>
          <p:cNvSpPr>
            <a:spLocks noGrp="1"/>
          </p:cNvSpPr>
          <p:nvPr>
            <p:ph type="body" sz="quarter" idx="10"/>
          </p:nvPr>
        </p:nvSpPr>
        <p:spPr/>
        <p:txBody>
          <a:bodyPr/>
          <a:lstStyle/>
          <a:p>
            <a:r>
              <a:rPr lang="en-JP" dirty="0"/>
              <a:t>Cost Comparison &gt; By EXPLAIN &gt;</a:t>
            </a:r>
          </a:p>
        </p:txBody>
      </p:sp>
    </p:spTree>
    <p:extLst>
      <p:ext uri="{BB962C8B-B14F-4D97-AF65-F5344CB8AC3E}">
        <p14:creationId xmlns:p14="http://schemas.microsoft.com/office/powerpoint/2010/main" val="35498177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en-US-x-icu vs. ja-JP-x-icu</a:t>
            </a:r>
          </a:p>
        </p:txBody>
      </p:sp>
      <p:sp>
        <p:nvSpPr>
          <p:cNvPr id="11" name="Text Placeholder 10">
            <a:extLst>
              <a:ext uri="{FF2B5EF4-FFF2-40B4-BE49-F238E27FC236}">
                <a16:creationId xmlns:a16="http://schemas.microsoft.com/office/drawing/2014/main" id="{725927E4-FCF4-A6AC-C723-AD7EC4E65F83}"/>
              </a:ext>
            </a:extLst>
          </p:cNvPr>
          <p:cNvSpPr>
            <a:spLocks noGrp="1"/>
          </p:cNvSpPr>
          <p:nvPr>
            <p:ph type="body" sz="quarter" idx="10"/>
          </p:nvPr>
        </p:nvSpPr>
        <p:spPr/>
        <p:txBody>
          <a:bodyPr/>
          <a:lstStyle/>
          <a:p>
            <a:r>
              <a:rPr lang="en-JP" dirty="0"/>
              <a:t>Cost Comparison &gt; By EXPLAIN &gt;</a:t>
            </a:r>
          </a:p>
        </p:txBody>
      </p:sp>
      <p:pic>
        <p:nvPicPr>
          <p:cNvPr id="4" name="Picture 3">
            <a:extLst>
              <a:ext uri="{FF2B5EF4-FFF2-40B4-BE49-F238E27FC236}">
                <a16:creationId xmlns:a16="http://schemas.microsoft.com/office/drawing/2014/main" id="{5E7578DB-45A6-2108-D18D-D73D08D465F5}"/>
              </a:ext>
            </a:extLst>
          </p:cNvPr>
          <p:cNvPicPr>
            <a:picLocks noChangeAspect="1"/>
          </p:cNvPicPr>
          <p:nvPr/>
        </p:nvPicPr>
        <p:blipFill rotWithShape="1">
          <a:blip r:embed="rId2"/>
          <a:srcRect l="3" r="43579"/>
          <a:stretch/>
        </p:blipFill>
        <p:spPr>
          <a:xfrm>
            <a:off x="584200" y="3899667"/>
            <a:ext cx="11016000" cy="1592128"/>
          </a:xfrm>
          <a:prstGeom prst="rect">
            <a:avLst/>
          </a:prstGeom>
        </p:spPr>
      </p:pic>
      <p:sp>
        <p:nvSpPr>
          <p:cNvPr id="14" name="TextBox 13">
            <a:extLst>
              <a:ext uri="{FF2B5EF4-FFF2-40B4-BE49-F238E27FC236}">
                <a16:creationId xmlns:a16="http://schemas.microsoft.com/office/drawing/2014/main" id="{CF24A975-28C6-9EF2-8BE5-3160B2A56B3A}"/>
              </a:ext>
            </a:extLst>
          </p:cNvPr>
          <p:cNvSpPr txBox="1"/>
          <p:nvPr/>
        </p:nvSpPr>
        <p:spPr>
          <a:xfrm>
            <a:off x="584200" y="1347796"/>
            <a:ext cx="1620636"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en-US-x-icu</a:t>
            </a:r>
          </a:p>
        </p:txBody>
      </p:sp>
      <p:sp>
        <p:nvSpPr>
          <p:cNvPr id="16" name="TextBox 15">
            <a:extLst>
              <a:ext uri="{FF2B5EF4-FFF2-40B4-BE49-F238E27FC236}">
                <a16:creationId xmlns:a16="http://schemas.microsoft.com/office/drawing/2014/main" id="{C275A31C-F572-FE6A-5F26-A1A2E686D9CE}"/>
              </a:ext>
            </a:extLst>
          </p:cNvPr>
          <p:cNvSpPr txBox="1"/>
          <p:nvPr/>
        </p:nvSpPr>
        <p:spPr>
          <a:xfrm>
            <a:off x="591800" y="3530334"/>
            <a:ext cx="1437894"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ja-JP-x-icu</a:t>
            </a:r>
          </a:p>
        </p:txBody>
      </p:sp>
      <p:pic>
        <p:nvPicPr>
          <p:cNvPr id="3" name="Picture 2">
            <a:extLst>
              <a:ext uri="{FF2B5EF4-FFF2-40B4-BE49-F238E27FC236}">
                <a16:creationId xmlns:a16="http://schemas.microsoft.com/office/drawing/2014/main" id="{EE197F3A-D056-CA5F-8C85-196F22D21D54}"/>
              </a:ext>
            </a:extLst>
          </p:cNvPr>
          <p:cNvPicPr>
            <a:picLocks noChangeAspect="1"/>
          </p:cNvPicPr>
          <p:nvPr/>
        </p:nvPicPr>
        <p:blipFill rotWithShape="1">
          <a:blip r:embed="rId3"/>
          <a:srcRect l="2" r="43069" b="58"/>
          <a:stretch/>
        </p:blipFill>
        <p:spPr>
          <a:xfrm>
            <a:off x="584199" y="1717126"/>
            <a:ext cx="11016000" cy="1591200"/>
          </a:xfrm>
          <a:prstGeom prst="rect">
            <a:avLst/>
          </a:prstGeom>
        </p:spPr>
      </p:pic>
      <p:sp>
        <p:nvSpPr>
          <p:cNvPr id="2" name="Rectangle 1">
            <a:extLst>
              <a:ext uri="{FF2B5EF4-FFF2-40B4-BE49-F238E27FC236}">
                <a16:creationId xmlns:a16="http://schemas.microsoft.com/office/drawing/2014/main" id="{46157E78-C588-7E96-4F73-7DD3BAD603E4}"/>
              </a:ext>
            </a:extLst>
          </p:cNvPr>
          <p:cNvSpPr/>
          <p:nvPr/>
        </p:nvSpPr>
        <p:spPr bwMode="auto">
          <a:xfrm>
            <a:off x="3177941" y="2498797"/>
            <a:ext cx="606073"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97374F1-249D-C52E-D147-5B0EF288B189}"/>
              </a:ext>
            </a:extLst>
          </p:cNvPr>
          <p:cNvSpPr/>
          <p:nvPr/>
        </p:nvSpPr>
        <p:spPr bwMode="auto">
          <a:xfrm>
            <a:off x="3190584" y="4685773"/>
            <a:ext cx="606073"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73075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F4130-1D9C-342A-04BE-E90A2C0AFB08}"/>
              </a:ext>
            </a:extLst>
          </p:cNvPr>
          <p:cNvPicPr>
            <a:picLocks noChangeAspect="1"/>
          </p:cNvPicPr>
          <p:nvPr/>
        </p:nvPicPr>
        <p:blipFill rotWithShape="1">
          <a:blip r:embed="rId2"/>
          <a:srcRect r="-2" b="16057"/>
          <a:stretch/>
        </p:blipFill>
        <p:spPr>
          <a:xfrm>
            <a:off x="1278565" y="1079787"/>
            <a:ext cx="4544811" cy="4613441"/>
          </a:xfrm>
          <a:prstGeom prst="rect">
            <a:avLst/>
          </a:prstGeom>
        </p:spPr>
      </p:pic>
      <p:pic>
        <p:nvPicPr>
          <p:cNvPr id="8" name="Picture 7">
            <a:extLst>
              <a:ext uri="{FF2B5EF4-FFF2-40B4-BE49-F238E27FC236}">
                <a16:creationId xmlns:a16="http://schemas.microsoft.com/office/drawing/2014/main" id="{0506E4F8-6618-E7F0-347B-60BFABFCD519}"/>
              </a:ext>
            </a:extLst>
          </p:cNvPr>
          <p:cNvPicPr>
            <a:picLocks noChangeAspect="1"/>
          </p:cNvPicPr>
          <p:nvPr/>
        </p:nvPicPr>
        <p:blipFill rotWithShape="1">
          <a:blip r:embed="rId3"/>
          <a:srcRect t="-3" b="15486"/>
          <a:stretch/>
        </p:blipFill>
        <p:spPr>
          <a:xfrm>
            <a:off x="6670048" y="1079788"/>
            <a:ext cx="4505901" cy="4613442"/>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en-US-x-icu vs. ja-JP-x-icu</a:t>
            </a:r>
          </a:p>
        </p:txBody>
      </p:sp>
      <p:sp>
        <p:nvSpPr>
          <p:cNvPr id="18" name="Text Placeholder 17">
            <a:extLst>
              <a:ext uri="{FF2B5EF4-FFF2-40B4-BE49-F238E27FC236}">
                <a16:creationId xmlns:a16="http://schemas.microsoft.com/office/drawing/2014/main" id="{597CFA7F-D36A-1A73-4D16-B713D13CCE41}"/>
              </a:ext>
            </a:extLst>
          </p:cNvPr>
          <p:cNvSpPr>
            <a:spLocks noGrp="1"/>
          </p:cNvSpPr>
          <p:nvPr>
            <p:ph type="body" sz="quarter" idx="10"/>
          </p:nvPr>
        </p:nvSpPr>
        <p:spPr/>
        <p:txBody>
          <a:bodyPr/>
          <a:lstStyle/>
          <a:p>
            <a:r>
              <a:rPr lang="en-JP" dirty="0"/>
              <a:t>Cost Comparison &gt; By EXPLAIN &gt;</a:t>
            </a:r>
          </a:p>
        </p:txBody>
      </p:sp>
    </p:spTree>
    <p:extLst>
      <p:ext uri="{BB962C8B-B14F-4D97-AF65-F5344CB8AC3E}">
        <p14:creationId xmlns:p14="http://schemas.microsoft.com/office/powerpoint/2010/main" val="2422536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D2550C-99EB-21E4-5F99-6E2812B9769F}"/>
              </a:ext>
            </a:extLst>
          </p:cNvPr>
          <p:cNvPicPr>
            <a:picLocks noChangeAspect="1"/>
          </p:cNvPicPr>
          <p:nvPr/>
        </p:nvPicPr>
        <p:blipFill rotWithShape="1">
          <a:blip r:embed="rId2"/>
          <a:srcRect l="-1" r="43146"/>
          <a:stretch/>
        </p:blipFill>
        <p:spPr>
          <a:xfrm>
            <a:off x="584199" y="3899667"/>
            <a:ext cx="11016000" cy="1592128"/>
          </a:xfrm>
          <a:prstGeom prst="rect">
            <a:avLst/>
          </a:prstGeom>
        </p:spPr>
      </p:pic>
      <p:pic>
        <p:nvPicPr>
          <p:cNvPr id="3" name="Picture 2">
            <a:extLst>
              <a:ext uri="{FF2B5EF4-FFF2-40B4-BE49-F238E27FC236}">
                <a16:creationId xmlns:a16="http://schemas.microsoft.com/office/drawing/2014/main" id="{7C8EA2DC-49B3-336A-271D-54CADC285792}"/>
              </a:ext>
            </a:extLst>
          </p:cNvPr>
          <p:cNvPicPr>
            <a:picLocks noChangeAspect="1"/>
          </p:cNvPicPr>
          <p:nvPr/>
        </p:nvPicPr>
        <p:blipFill rotWithShape="1">
          <a:blip r:embed="rId3"/>
          <a:srcRect l="4" r="43139"/>
          <a:stretch/>
        </p:blipFill>
        <p:spPr>
          <a:xfrm>
            <a:off x="584200" y="1717127"/>
            <a:ext cx="11016000" cy="1592128"/>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US" dirty="0"/>
              <a:t>ja-x-</a:t>
            </a:r>
            <a:r>
              <a:rPr lang="en-US" dirty="0" err="1"/>
              <a:t>icu</a:t>
            </a:r>
            <a:r>
              <a:rPr lang="en-US" dirty="0"/>
              <a:t> vs. ja-JP-x-</a:t>
            </a:r>
            <a:r>
              <a:rPr lang="en-US" dirty="0" err="1"/>
              <a:t>icu</a:t>
            </a:r>
            <a:r>
              <a:rPr lang="en-US" dirty="0"/>
              <a:t> with COLLATE clause</a:t>
            </a:r>
            <a:endParaRPr lang="en-JP" dirty="0"/>
          </a:p>
        </p:txBody>
      </p:sp>
      <p:sp>
        <p:nvSpPr>
          <p:cNvPr id="10" name="Text Placeholder 9">
            <a:extLst>
              <a:ext uri="{FF2B5EF4-FFF2-40B4-BE49-F238E27FC236}">
                <a16:creationId xmlns:a16="http://schemas.microsoft.com/office/drawing/2014/main" id="{D60F5DF5-25E9-F389-7FE8-E1DC2B92F84A}"/>
              </a:ext>
            </a:extLst>
          </p:cNvPr>
          <p:cNvSpPr>
            <a:spLocks noGrp="1"/>
          </p:cNvSpPr>
          <p:nvPr>
            <p:ph type="body" sz="quarter" idx="10"/>
          </p:nvPr>
        </p:nvSpPr>
        <p:spPr/>
        <p:txBody>
          <a:bodyPr/>
          <a:lstStyle/>
          <a:p>
            <a:r>
              <a:rPr lang="en-JP" dirty="0"/>
              <a:t>Cost Comparison &gt; By EXPLAIN &gt;</a:t>
            </a:r>
          </a:p>
        </p:txBody>
      </p:sp>
      <p:sp>
        <p:nvSpPr>
          <p:cNvPr id="12" name="TextBox 11">
            <a:extLst>
              <a:ext uri="{FF2B5EF4-FFF2-40B4-BE49-F238E27FC236}">
                <a16:creationId xmlns:a16="http://schemas.microsoft.com/office/drawing/2014/main" id="{713BDACB-A041-09E3-B1E7-8CAFB45AF713}"/>
              </a:ext>
            </a:extLst>
          </p:cNvPr>
          <p:cNvSpPr txBox="1"/>
          <p:nvPr/>
        </p:nvSpPr>
        <p:spPr>
          <a:xfrm>
            <a:off x="584200" y="1347796"/>
            <a:ext cx="2654573"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COLLATE "ja-x-icu"</a:t>
            </a:r>
          </a:p>
        </p:txBody>
      </p:sp>
      <p:sp>
        <p:nvSpPr>
          <p:cNvPr id="14" name="TextBox 13">
            <a:extLst>
              <a:ext uri="{FF2B5EF4-FFF2-40B4-BE49-F238E27FC236}">
                <a16:creationId xmlns:a16="http://schemas.microsoft.com/office/drawing/2014/main" id="{7AF10073-3F59-4ECA-E042-744D4C922362}"/>
              </a:ext>
            </a:extLst>
          </p:cNvPr>
          <p:cNvSpPr txBox="1"/>
          <p:nvPr/>
        </p:nvSpPr>
        <p:spPr>
          <a:xfrm>
            <a:off x="591800" y="3530334"/>
            <a:ext cx="3085781"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COLLATE "ja-JP-x-icu"</a:t>
            </a:r>
          </a:p>
        </p:txBody>
      </p:sp>
      <p:sp>
        <p:nvSpPr>
          <p:cNvPr id="2" name="Rectangle 1">
            <a:extLst>
              <a:ext uri="{FF2B5EF4-FFF2-40B4-BE49-F238E27FC236}">
                <a16:creationId xmlns:a16="http://schemas.microsoft.com/office/drawing/2014/main" id="{1FE535EF-BFFF-121C-F1A4-5E102F49C110}"/>
              </a:ext>
            </a:extLst>
          </p:cNvPr>
          <p:cNvSpPr/>
          <p:nvPr/>
        </p:nvSpPr>
        <p:spPr bwMode="auto">
          <a:xfrm>
            <a:off x="3173728" y="2494583"/>
            <a:ext cx="606073"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03AFFAAF-42CB-964A-A0A5-B9D111F80B6A}"/>
              </a:ext>
            </a:extLst>
          </p:cNvPr>
          <p:cNvSpPr/>
          <p:nvPr/>
        </p:nvSpPr>
        <p:spPr bwMode="auto">
          <a:xfrm>
            <a:off x="3165301" y="4681559"/>
            <a:ext cx="606073"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47406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B28E-A506-F009-DB8B-FCAEDB5665A6}"/>
              </a:ext>
            </a:extLst>
          </p:cNvPr>
          <p:cNvSpPr>
            <a:spLocks noGrp="1"/>
          </p:cNvSpPr>
          <p:nvPr>
            <p:ph type="title"/>
          </p:nvPr>
        </p:nvSpPr>
        <p:spPr/>
        <p:txBody>
          <a:bodyPr/>
          <a:lstStyle/>
          <a:p>
            <a:r>
              <a:rPr lang="en-US" dirty="0"/>
              <a:t>The benefits of Azure Database for PostgreSQL</a:t>
            </a:r>
            <a:endParaRPr lang="en-JP" dirty="0"/>
          </a:p>
        </p:txBody>
      </p:sp>
      <p:sp>
        <p:nvSpPr>
          <p:cNvPr id="4" name="Text Placeholder 3">
            <a:extLst>
              <a:ext uri="{FF2B5EF4-FFF2-40B4-BE49-F238E27FC236}">
                <a16:creationId xmlns:a16="http://schemas.microsoft.com/office/drawing/2014/main" id="{61F78319-6EE9-3786-612B-6F3CD11BC537}"/>
              </a:ext>
            </a:extLst>
          </p:cNvPr>
          <p:cNvSpPr>
            <a:spLocks noGrp="1"/>
          </p:cNvSpPr>
          <p:nvPr>
            <p:ph type="body" sz="quarter" idx="10"/>
          </p:nvPr>
        </p:nvSpPr>
        <p:spPr>
          <a:xfrm>
            <a:off x="293689" y="69850"/>
            <a:ext cx="11604624" cy="369332"/>
          </a:xfrm>
        </p:spPr>
        <p:txBody>
          <a:bodyPr/>
          <a:lstStyle/>
          <a:p>
            <a:r>
              <a:rPr lang="en-JP" dirty="0"/>
              <a:t>Introduction &gt; Azure Database for PostgreSQL Basics &gt;</a:t>
            </a:r>
          </a:p>
        </p:txBody>
      </p:sp>
      <p:sp>
        <p:nvSpPr>
          <p:cNvPr id="45" name="Text Placeholder 47">
            <a:extLst>
              <a:ext uri="{FF2B5EF4-FFF2-40B4-BE49-F238E27FC236}">
                <a16:creationId xmlns:a16="http://schemas.microsoft.com/office/drawing/2014/main" id="{52CFD9BA-D4DB-6546-50CB-3B1181BB1BA9}"/>
              </a:ext>
            </a:extLst>
          </p:cNvPr>
          <p:cNvSpPr txBox="1">
            <a:spLocks/>
          </p:cNvSpPr>
          <p:nvPr/>
        </p:nvSpPr>
        <p:spPr>
          <a:xfrm>
            <a:off x="8867197" y="3149330"/>
            <a:ext cx="2411494"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gradFill>
                  <a:gsLst>
                    <a:gs pos="1250">
                      <a:srgbClr val="000000"/>
                    </a:gs>
                    <a:gs pos="100000">
                      <a:srgbClr val="000000"/>
                    </a:gs>
                  </a:gsLst>
                  <a:lin ang="5400000" scaled="0"/>
                </a:gradFill>
                <a:latin typeface="Segoe UI"/>
              </a:rPr>
              <a:t>Scale with ease to hundreds of nodes, with no app rewrites. Save time by running transactions and analytics in one database and avoid the costs of manual sharding.</a:t>
            </a:r>
          </a:p>
        </p:txBody>
      </p:sp>
      <p:sp>
        <p:nvSpPr>
          <p:cNvPr id="46" name="Text Placeholder 45">
            <a:extLst>
              <a:ext uri="{FF2B5EF4-FFF2-40B4-BE49-F238E27FC236}">
                <a16:creationId xmlns:a16="http://schemas.microsoft.com/office/drawing/2014/main" id="{D026B991-154D-87C1-2F00-DCD76FA8C7E7}"/>
              </a:ext>
            </a:extLst>
          </p:cNvPr>
          <p:cNvSpPr txBox="1">
            <a:spLocks/>
          </p:cNvSpPr>
          <p:nvPr/>
        </p:nvSpPr>
        <p:spPr>
          <a:xfrm>
            <a:off x="6107552" y="3149330"/>
            <a:ext cx="2411494"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1250">
                      <a:srgbClr val="000000"/>
                    </a:gs>
                    <a:gs pos="100000">
                      <a:srgbClr val="000000"/>
                    </a:gs>
                  </a:gsLst>
                  <a:lin ang="5400000" scaled="0"/>
                </a:gradFill>
                <a:latin typeface="Segoe UI"/>
              </a:rPr>
              <a:t>Enjoy maximum control and flexibility with custom maintenance windows, zone redundant high availability and additional configuration parameters for fine grained database tuning. </a:t>
            </a:r>
          </a:p>
        </p:txBody>
      </p:sp>
      <p:grpSp>
        <p:nvGrpSpPr>
          <p:cNvPr id="47" name="Group 176">
            <a:extLst>
              <a:ext uri="{FF2B5EF4-FFF2-40B4-BE49-F238E27FC236}">
                <a16:creationId xmlns:a16="http://schemas.microsoft.com/office/drawing/2014/main" id="{39E7CB60-3D05-0134-FC1E-6E97E9108593}"/>
              </a:ext>
            </a:extLst>
          </p:cNvPr>
          <p:cNvGrpSpPr>
            <a:grpSpLocks noChangeAspect="1"/>
          </p:cNvGrpSpPr>
          <p:nvPr/>
        </p:nvGrpSpPr>
        <p:grpSpPr bwMode="auto">
          <a:xfrm>
            <a:off x="6107553" y="1412158"/>
            <a:ext cx="547022" cy="547022"/>
            <a:chOff x="2204" y="2781"/>
            <a:chExt cx="312" cy="312"/>
          </a:xfrm>
        </p:grpSpPr>
        <p:sp>
          <p:nvSpPr>
            <p:cNvPr id="48" name="AutoShape 175">
              <a:extLst>
                <a:ext uri="{FF2B5EF4-FFF2-40B4-BE49-F238E27FC236}">
                  <a16:creationId xmlns:a16="http://schemas.microsoft.com/office/drawing/2014/main" id="{A50895DE-6037-904C-4EC3-77C0026CAAC7}"/>
                </a:ext>
              </a:extLst>
            </p:cNvPr>
            <p:cNvSpPr>
              <a:spLocks noChangeAspect="1" noChangeArrowheads="1" noTextEdit="1"/>
            </p:cNvSpPr>
            <p:nvPr/>
          </p:nvSpPr>
          <p:spPr bwMode="auto">
            <a:xfrm>
              <a:off x="220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49" name="Rectangle 177">
              <a:extLst>
                <a:ext uri="{FF2B5EF4-FFF2-40B4-BE49-F238E27FC236}">
                  <a16:creationId xmlns:a16="http://schemas.microsoft.com/office/drawing/2014/main" id="{0C99F92D-1473-71E4-2463-C49BB7C22A62}"/>
                </a:ext>
              </a:extLst>
            </p:cNvPr>
            <p:cNvSpPr>
              <a:spLocks noChangeArrowheads="1"/>
            </p:cNvSpPr>
            <p:nvPr/>
          </p:nvSpPr>
          <p:spPr bwMode="auto">
            <a:xfrm>
              <a:off x="2204"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50" name="Rectangle 178">
              <a:extLst>
                <a:ext uri="{FF2B5EF4-FFF2-40B4-BE49-F238E27FC236}">
                  <a16:creationId xmlns:a16="http://schemas.microsoft.com/office/drawing/2014/main" id="{2D0E26ED-4D8C-C757-C4B2-11C85EBBD0CB}"/>
                </a:ext>
              </a:extLst>
            </p:cNvPr>
            <p:cNvSpPr>
              <a:spLocks noChangeArrowheads="1"/>
            </p:cNvSpPr>
            <p:nvPr/>
          </p:nvSpPr>
          <p:spPr bwMode="auto">
            <a:xfrm>
              <a:off x="2204"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51" name="Freeform 179">
              <a:extLst>
                <a:ext uri="{FF2B5EF4-FFF2-40B4-BE49-F238E27FC236}">
                  <a16:creationId xmlns:a16="http://schemas.microsoft.com/office/drawing/2014/main" id="{E919A770-4CF1-F903-13E5-BFDA802CC64E}"/>
                </a:ext>
              </a:extLst>
            </p:cNvPr>
            <p:cNvSpPr>
              <a:spLocks/>
            </p:cNvSpPr>
            <p:nvPr/>
          </p:nvSpPr>
          <p:spPr bwMode="auto">
            <a:xfrm>
              <a:off x="2233" y="2810"/>
              <a:ext cx="122" cy="255"/>
            </a:xfrm>
            <a:custGeom>
              <a:avLst/>
              <a:gdLst>
                <a:gd name="T0" fmla="*/ 534 w 534"/>
                <a:gd name="T1" fmla="*/ 832 h 1115"/>
                <a:gd name="T2" fmla="*/ 534 w 534"/>
                <a:gd name="T3" fmla="*/ 116 h 1115"/>
                <a:gd name="T4" fmla="*/ 521 w 534"/>
                <a:gd name="T5" fmla="*/ 68 h 1115"/>
                <a:gd name="T6" fmla="*/ 518 w 534"/>
                <a:gd name="T7" fmla="*/ 62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2"/>
                  </a:moveTo>
                  <a:cubicBezTo>
                    <a:pt x="534" y="116"/>
                    <a:pt x="534" y="116"/>
                    <a:pt x="534" y="116"/>
                  </a:cubicBezTo>
                  <a:cubicBezTo>
                    <a:pt x="534" y="98"/>
                    <a:pt x="529" y="82"/>
                    <a:pt x="521" y="68"/>
                  </a:cubicBezTo>
                  <a:cubicBezTo>
                    <a:pt x="520" y="66"/>
                    <a:pt x="519" y="64"/>
                    <a:pt x="518" y="62"/>
                  </a:cubicBezTo>
                  <a:cubicBezTo>
                    <a:pt x="518" y="61"/>
                    <a:pt x="518" y="61"/>
                    <a:pt x="517" y="61"/>
                  </a:cubicBezTo>
                  <a:cubicBezTo>
                    <a:pt x="496" y="25"/>
                    <a:pt x="457" y="0"/>
                    <a:pt x="411" y="0"/>
                  </a:cubicBezTo>
                  <a:cubicBezTo>
                    <a:pt x="349" y="0"/>
                    <a:pt x="298" y="46"/>
                    <a:pt x="290" y="106"/>
                  </a:cubicBezTo>
                  <a:cubicBezTo>
                    <a:pt x="284" y="106"/>
                    <a:pt x="279" y="105"/>
                    <a:pt x="273" y="105"/>
                  </a:cubicBezTo>
                  <a:cubicBezTo>
                    <a:pt x="177" y="105"/>
                    <a:pt x="99" y="183"/>
                    <a:pt x="99" y="280"/>
                  </a:cubicBezTo>
                  <a:cubicBezTo>
                    <a:pt x="99" y="295"/>
                    <a:pt x="101" y="309"/>
                    <a:pt x="104" y="323"/>
                  </a:cubicBezTo>
                  <a:cubicBezTo>
                    <a:pt x="40" y="394"/>
                    <a:pt x="0" y="488"/>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70"/>
                    <a:pt x="534" y="1049"/>
                  </a:cubicBezTo>
                  <a:lnTo>
                    <a:pt x="534"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52" name="Freeform 180">
              <a:extLst>
                <a:ext uri="{FF2B5EF4-FFF2-40B4-BE49-F238E27FC236}">
                  <a16:creationId xmlns:a16="http://schemas.microsoft.com/office/drawing/2014/main" id="{29CA3EC7-1EF7-27A5-1AF2-714FAA155F18}"/>
                </a:ext>
              </a:extLst>
            </p:cNvPr>
            <p:cNvSpPr>
              <a:spLocks/>
            </p:cNvSpPr>
            <p:nvPr/>
          </p:nvSpPr>
          <p:spPr bwMode="auto">
            <a:xfrm>
              <a:off x="2365" y="2810"/>
              <a:ext cx="122" cy="255"/>
            </a:xfrm>
            <a:custGeom>
              <a:avLst/>
              <a:gdLst>
                <a:gd name="T0" fmla="*/ 0 w 534"/>
                <a:gd name="T1" fmla="*/ 832 h 1115"/>
                <a:gd name="T2" fmla="*/ 0 w 534"/>
                <a:gd name="T3" fmla="*/ 116 h 1115"/>
                <a:gd name="T4" fmla="*/ 14 w 534"/>
                <a:gd name="T5" fmla="*/ 68 h 1115"/>
                <a:gd name="T6" fmla="*/ 17 w 534"/>
                <a:gd name="T7" fmla="*/ 62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2"/>
                  </a:moveTo>
                  <a:cubicBezTo>
                    <a:pt x="0" y="116"/>
                    <a:pt x="0" y="116"/>
                    <a:pt x="0" y="116"/>
                  </a:cubicBezTo>
                  <a:cubicBezTo>
                    <a:pt x="0" y="98"/>
                    <a:pt x="5" y="82"/>
                    <a:pt x="14" y="68"/>
                  </a:cubicBezTo>
                  <a:cubicBezTo>
                    <a:pt x="15" y="66"/>
                    <a:pt x="16" y="64"/>
                    <a:pt x="17" y="62"/>
                  </a:cubicBezTo>
                  <a:cubicBezTo>
                    <a:pt x="17" y="61"/>
                    <a:pt x="17" y="61"/>
                    <a:pt x="17" y="61"/>
                  </a:cubicBezTo>
                  <a:cubicBezTo>
                    <a:pt x="39" y="25"/>
                    <a:pt x="78" y="0"/>
                    <a:pt x="123" y="0"/>
                  </a:cubicBezTo>
                  <a:cubicBezTo>
                    <a:pt x="185" y="0"/>
                    <a:pt x="237" y="46"/>
                    <a:pt x="245" y="106"/>
                  </a:cubicBezTo>
                  <a:cubicBezTo>
                    <a:pt x="250" y="106"/>
                    <a:pt x="256" y="105"/>
                    <a:pt x="262" y="105"/>
                  </a:cubicBezTo>
                  <a:cubicBezTo>
                    <a:pt x="358" y="105"/>
                    <a:pt x="436" y="183"/>
                    <a:pt x="436" y="280"/>
                  </a:cubicBezTo>
                  <a:cubicBezTo>
                    <a:pt x="436" y="295"/>
                    <a:pt x="434" y="309"/>
                    <a:pt x="431" y="323"/>
                  </a:cubicBezTo>
                  <a:cubicBezTo>
                    <a:pt x="495" y="394"/>
                    <a:pt x="534" y="488"/>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70"/>
                    <a:pt x="0" y="1049"/>
                  </a:cubicBezTo>
                  <a:lnTo>
                    <a:pt x="0"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grpSp>
      <p:sp>
        <p:nvSpPr>
          <p:cNvPr id="53" name="Text Placeholder 16">
            <a:extLst>
              <a:ext uri="{FF2B5EF4-FFF2-40B4-BE49-F238E27FC236}">
                <a16:creationId xmlns:a16="http://schemas.microsoft.com/office/drawing/2014/main" id="{B0FDA39A-B5A4-7971-6C63-46B92BD62E9A}"/>
              </a:ext>
            </a:extLst>
          </p:cNvPr>
          <p:cNvSpPr txBox="1">
            <a:spLocks/>
          </p:cNvSpPr>
          <p:nvPr/>
        </p:nvSpPr>
        <p:spPr>
          <a:xfrm>
            <a:off x="6107552" y="2120792"/>
            <a:ext cx="1824771" cy="73866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latin typeface="Segoe UI Semibold"/>
              </a:rPr>
              <a:t>Ultimate control and flexibility </a:t>
            </a:r>
            <a:br>
              <a:rPr lang="en-US" sz="1600">
                <a:latin typeface="Segoe UI Semibold"/>
              </a:rPr>
            </a:br>
            <a:r>
              <a:rPr lang="en-US" sz="1600">
                <a:latin typeface="Segoe UI Semibold"/>
              </a:rPr>
              <a:t>for databases </a:t>
            </a:r>
          </a:p>
        </p:txBody>
      </p:sp>
      <p:sp>
        <p:nvSpPr>
          <p:cNvPr id="54" name="Text Placeholder 47">
            <a:extLst>
              <a:ext uri="{FF2B5EF4-FFF2-40B4-BE49-F238E27FC236}">
                <a16:creationId xmlns:a16="http://schemas.microsoft.com/office/drawing/2014/main" id="{F466DB18-B6F6-4F83-A57A-1EAF8C897083}"/>
              </a:ext>
            </a:extLst>
          </p:cNvPr>
          <p:cNvSpPr txBox="1">
            <a:spLocks/>
          </p:cNvSpPr>
          <p:nvPr/>
        </p:nvSpPr>
        <p:spPr>
          <a:xfrm>
            <a:off x="588263" y="3149330"/>
            <a:ext cx="2411491"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a:gsLst>
                    <a:gs pos="1250">
                      <a:srgbClr val="000000"/>
                    </a:gs>
                    <a:gs pos="100000">
                      <a:srgbClr val="000000"/>
                    </a:gs>
                  </a:gsLst>
                  <a:lin ang="5400000" scaled="0"/>
                </a:gradFill>
                <a:latin typeface="Segoe UI"/>
              </a:rPr>
              <a:t>Stay productive with full compatibility with community PostgreSQL and support for your favorite PostgreSQL extensions.</a:t>
            </a:r>
          </a:p>
        </p:txBody>
      </p:sp>
      <p:sp>
        <p:nvSpPr>
          <p:cNvPr id="55" name="Text Placeholder 11">
            <a:extLst>
              <a:ext uri="{FF2B5EF4-FFF2-40B4-BE49-F238E27FC236}">
                <a16:creationId xmlns:a16="http://schemas.microsoft.com/office/drawing/2014/main" id="{735705A0-BAD4-C85F-0787-C20D4C46889B}"/>
              </a:ext>
            </a:extLst>
          </p:cNvPr>
          <p:cNvSpPr txBox="1">
            <a:spLocks/>
          </p:cNvSpPr>
          <p:nvPr/>
        </p:nvSpPr>
        <p:spPr>
          <a:xfrm>
            <a:off x="588264" y="2120792"/>
            <a:ext cx="2194560" cy="73866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latin typeface="Segoe UI Semibold"/>
              </a:rPr>
              <a:t>Innovate with </a:t>
            </a:r>
            <a:br>
              <a:rPr lang="en-US" sz="1600">
                <a:latin typeface="Segoe UI Semibold"/>
              </a:rPr>
            </a:br>
            <a:r>
              <a:rPr lang="en-US" sz="1600">
                <a:latin typeface="Segoe UI Semibold"/>
              </a:rPr>
              <a:t>open-source </a:t>
            </a:r>
            <a:br>
              <a:rPr lang="en-US" sz="1600">
                <a:latin typeface="Segoe UI Semibold"/>
              </a:rPr>
            </a:br>
            <a:r>
              <a:rPr lang="en-US" sz="1600">
                <a:latin typeface="Segoe UI Semibold"/>
              </a:rPr>
              <a:t>tools and extensions</a:t>
            </a:r>
          </a:p>
        </p:txBody>
      </p:sp>
      <p:grpSp>
        <p:nvGrpSpPr>
          <p:cNvPr id="56" name="Group 55">
            <a:extLst>
              <a:ext uri="{FF2B5EF4-FFF2-40B4-BE49-F238E27FC236}">
                <a16:creationId xmlns:a16="http://schemas.microsoft.com/office/drawing/2014/main" id="{E890298A-FABA-2766-4A12-F65D281C9B7F}"/>
              </a:ext>
            </a:extLst>
          </p:cNvPr>
          <p:cNvGrpSpPr/>
          <p:nvPr/>
        </p:nvGrpSpPr>
        <p:grpSpPr>
          <a:xfrm>
            <a:off x="588265" y="1409700"/>
            <a:ext cx="549480" cy="549480"/>
            <a:chOff x="7384702" y="2196745"/>
            <a:chExt cx="830964" cy="830964"/>
          </a:xfrm>
        </p:grpSpPr>
        <p:sp>
          <p:nvSpPr>
            <p:cNvPr id="57" name="Freeform 199">
              <a:extLst>
                <a:ext uri="{FF2B5EF4-FFF2-40B4-BE49-F238E27FC236}">
                  <a16:creationId xmlns:a16="http://schemas.microsoft.com/office/drawing/2014/main" id="{C6C58C32-55F1-DE9E-C40B-E53959A83788}"/>
                </a:ext>
              </a:extLst>
            </p:cNvPr>
            <p:cNvSpPr>
              <a:spLocks noEditPoints="1"/>
            </p:cNvSpPr>
            <p:nvPr/>
          </p:nvSpPr>
          <p:spPr bwMode="auto">
            <a:xfrm>
              <a:off x="7384702" y="2196745"/>
              <a:ext cx="830964" cy="830964"/>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58" name="Freeform 200">
              <a:extLst>
                <a:ext uri="{FF2B5EF4-FFF2-40B4-BE49-F238E27FC236}">
                  <a16:creationId xmlns:a16="http://schemas.microsoft.com/office/drawing/2014/main" id="{C21BBC63-9BDC-B48E-3989-1C1C9288E7D6}"/>
                </a:ext>
              </a:extLst>
            </p:cNvPr>
            <p:cNvSpPr>
              <a:spLocks noEditPoints="1"/>
            </p:cNvSpPr>
            <p:nvPr/>
          </p:nvSpPr>
          <p:spPr bwMode="auto">
            <a:xfrm>
              <a:off x="7565810" y="2404486"/>
              <a:ext cx="468749" cy="415482"/>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59" name="Freeform 201">
              <a:extLst>
                <a:ext uri="{FF2B5EF4-FFF2-40B4-BE49-F238E27FC236}">
                  <a16:creationId xmlns:a16="http://schemas.microsoft.com/office/drawing/2014/main" id="{0255BF05-4B15-78D1-247A-7BA628D0BB44}"/>
                </a:ext>
              </a:extLst>
            </p:cNvPr>
            <p:cNvSpPr>
              <a:spLocks/>
            </p:cNvSpPr>
            <p:nvPr/>
          </p:nvSpPr>
          <p:spPr bwMode="auto">
            <a:xfrm>
              <a:off x="7565810" y="2497703"/>
              <a:ext cx="58594" cy="63920"/>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60" name="Freeform 202">
              <a:extLst>
                <a:ext uri="{FF2B5EF4-FFF2-40B4-BE49-F238E27FC236}">
                  <a16:creationId xmlns:a16="http://schemas.microsoft.com/office/drawing/2014/main" id="{A8E33882-9DF3-82E9-41A6-31B1ADA1F519}"/>
                </a:ext>
              </a:extLst>
            </p:cNvPr>
            <p:cNvSpPr>
              <a:spLocks/>
            </p:cNvSpPr>
            <p:nvPr/>
          </p:nvSpPr>
          <p:spPr bwMode="auto">
            <a:xfrm>
              <a:off x="7975965" y="2662831"/>
              <a:ext cx="58594" cy="63920"/>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61" name="Freeform 203">
              <a:extLst>
                <a:ext uri="{FF2B5EF4-FFF2-40B4-BE49-F238E27FC236}">
                  <a16:creationId xmlns:a16="http://schemas.microsoft.com/office/drawing/2014/main" id="{E6186BB5-43C7-FA7E-77A5-E8135044C015}"/>
                </a:ext>
              </a:extLst>
            </p:cNvPr>
            <p:cNvSpPr>
              <a:spLocks/>
            </p:cNvSpPr>
            <p:nvPr/>
          </p:nvSpPr>
          <p:spPr bwMode="auto">
            <a:xfrm>
              <a:off x="7850788" y="2377853"/>
              <a:ext cx="63920" cy="58594"/>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62" name="Freeform 204">
              <a:extLst>
                <a:ext uri="{FF2B5EF4-FFF2-40B4-BE49-F238E27FC236}">
                  <a16:creationId xmlns:a16="http://schemas.microsoft.com/office/drawing/2014/main" id="{2F7AC00F-1F5F-FC91-5FDF-04842E0DA4D9}"/>
                </a:ext>
              </a:extLst>
            </p:cNvPr>
            <p:cNvSpPr>
              <a:spLocks/>
            </p:cNvSpPr>
            <p:nvPr/>
          </p:nvSpPr>
          <p:spPr bwMode="auto">
            <a:xfrm>
              <a:off x="7685660" y="2788008"/>
              <a:ext cx="66584" cy="58594"/>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63" name="Freeform 205">
              <a:extLst>
                <a:ext uri="{FF2B5EF4-FFF2-40B4-BE49-F238E27FC236}">
                  <a16:creationId xmlns:a16="http://schemas.microsoft.com/office/drawing/2014/main" id="{DDEE076D-2A44-9AE3-B188-F83D4B780143}"/>
                </a:ext>
              </a:extLst>
            </p:cNvPr>
            <p:cNvSpPr>
              <a:spLocks/>
            </p:cNvSpPr>
            <p:nvPr/>
          </p:nvSpPr>
          <p:spPr bwMode="auto">
            <a:xfrm>
              <a:off x="7856114" y="2785344"/>
              <a:ext cx="63920" cy="58594"/>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64" name="Freeform 206">
              <a:extLst>
                <a:ext uri="{FF2B5EF4-FFF2-40B4-BE49-F238E27FC236}">
                  <a16:creationId xmlns:a16="http://schemas.microsoft.com/office/drawing/2014/main" id="{6D8154AB-4F91-8F67-8B13-C49F1DB3B360}"/>
                </a:ext>
              </a:extLst>
            </p:cNvPr>
            <p:cNvSpPr>
              <a:spLocks/>
            </p:cNvSpPr>
            <p:nvPr/>
          </p:nvSpPr>
          <p:spPr bwMode="auto">
            <a:xfrm>
              <a:off x="7680333" y="2380516"/>
              <a:ext cx="63920" cy="58594"/>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65" name="Freeform 207">
              <a:extLst>
                <a:ext uri="{FF2B5EF4-FFF2-40B4-BE49-F238E27FC236}">
                  <a16:creationId xmlns:a16="http://schemas.microsoft.com/office/drawing/2014/main" id="{5284A05A-8E53-E980-AACC-145F942DEE03}"/>
                </a:ext>
              </a:extLst>
            </p:cNvPr>
            <p:cNvSpPr>
              <a:spLocks/>
            </p:cNvSpPr>
            <p:nvPr/>
          </p:nvSpPr>
          <p:spPr bwMode="auto">
            <a:xfrm>
              <a:off x="7973302" y="2492376"/>
              <a:ext cx="58594" cy="63920"/>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sp>
          <p:nvSpPr>
            <p:cNvPr id="66" name="Freeform 208">
              <a:extLst>
                <a:ext uri="{FF2B5EF4-FFF2-40B4-BE49-F238E27FC236}">
                  <a16:creationId xmlns:a16="http://schemas.microsoft.com/office/drawing/2014/main" id="{EDCD408A-91BD-1B93-44E8-9961BB4DD2CC}"/>
                </a:ext>
              </a:extLst>
            </p:cNvPr>
            <p:cNvSpPr>
              <a:spLocks/>
            </p:cNvSpPr>
            <p:nvPr/>
          </p:nvSpPr>
          <p:spPr bwMode="auto">
            <a:xfrm>
              <a:off x="7568473" y="2665494"/>
              <a:ext cx="58594" cy="66584"/>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Segoe UI"/>
              </a:endParaRPr>
            </a:p>
          </p:txBody>
        </p:sp>
      </p:grpSp>
      <p:sp>
        <p:nvSpPr>
          <p:cNvPr id="67" name="Text Placeholder 10">
            <a:extLst>
              <a:ext uri="{FF2B5EF4-FFF2-40B4-BE49-F238E27FC236}">
                <a16:creationId xmlns:a16="http://schemas.microsoft.com/office/drawing/2014/main" id="{356A4B0E-977C-930A-7AF4-09AAEBD5F5FA}"/>
              </a:ext>
            </a:extLst>
          </p:cNvPr>
          <p:cNvSpPr txBox="1">
            <a:spLocks/>
          </p:cNvSpPr>
          <p:nvPr/>
        </p:nvSpPr>
        <p:spPr>
          <a:xfrm>
            <a:off x="8867198" y="2120792"/>
            <a:ext cx="1947722" cy="73866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latin typeface="Segoe UI Semibold"/>
              </a:rPr>
              <a:t>Build massively scalable PostgreSQL applications</a:t>
            </a:r>
          </a:p>
        </p:txBody>
      </p:sp>
      <p:sp>
        <p:nvSpPr>
          <p:cNvPr id="68" name="Text Placeholder 12">
            <a:extLst>
              <a:ext uri="{FF2B5EF4-FFF2-40B4-BE49-F238E27FC236}">
                <a16:creationId xmlns:a16="http://schemas.microsoft.com/office/drawing/2014/main" id="{3A443184-B140-CE1B-DBFD-6B2CE2FD78B0}"/>
              </a:ext>
            </a:extLst>
          </p:cNvPr>
          <p:cNvSpPr txBox="1">
            <a:spLocks/>
          </p:cNvSpPr>
          <p:nvPr/>
        </p:nvSpPr>
        <p:spPr>
          <a:xfrm>
            <a:off x="3347908" y="2120792"/>
            <a:ext cx="2194560" cy="738664"/>
          </a:xfrm>
          <a:prstGeom prst="rect">
            <a:avLst/>
          </a:prstGeom>
        </p:spPr>
        <p:txBody>
          <a:bodyPr vert="horz" wrap="square" lIns="0" tIns="0" rIns="0" bIns="0" rtlCol="0" anchor="t" anchorCtr="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latin typeface="Segoe UI Semibold"/>
              </a:rPr>
              <a:t>Maximize performance with a fully managed Azure service</a:t>
            </a:r>
          </a:p>
        </p:txBody>
      </p:sp>
      <p:sp>
        <p:nvSpPr>
          <p:cNvPr id="69" name="Text Placeholder 44">
            <a:extLst>
              <a:ext uri="{FF2B5EF4-FFF2-40B4-BE49-F238E27FC236}">
                <a16:creationId xmlns:a16="http://schemas.microsoft.com/office/drawing/2014/main" id="{53748491-2AD8-2184-48D3-758DE020AEE4}"/>
              </a:ext>
            </a:extLst>
          </p:cNvPr>
          <p:cNvSpPr txBox="1">
            <a:spLocks/>
          </p:cNvSpPr>
          <p:nvPr/>
        </p:nvSpPr>
        <p:spPr>
          <a:xfrm>
            <a:off x="3347907" y="3149330"/>
            <a:ext cx="2411493"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gradFill>
                  <a:gsLst>
                    <a:gs pos="1250">
                      <a:srgbClr val="000000"/>
                    </a:gs>
                    <a:gs pos="100000">
                      <a:srgbClr val="000000"/>
                    </a:gs>
                  </a:gsLst>
                  <a:lin ang="5400000" scaled="0"/>
                </a:gradFill>
                <a:latin typeface="Segoe UI"/>
              </a:rPr>
              <a:t>Focus on your application innovation, not database management. Enjoy AI-powered performance optimization and advanced security.</a:t>
            </a:r>
          </a:p>
        </p:txBody>
      </p:sp>
      <p:grpSp>
        <p:nvGrpSpPr>
          <p:cNvPr id="70" name="Group 161">
            <a:extLst>
              <a:ext uri="{FF2B5EF4-FFF2-40B4-BE49-F238E27FC236}">
                <a16:creationId xmlns:a16="http://schemas.microsoft.com/office/drawing/2014/main" id="{469BDCFB-84B7-47C7-94C6-108635F32315}"/>
              </a:ext>
            </a:extLst>
          </p:cNvPr>
          <p:cNvGrpSpPr>
            <a:grpSpLocks noChangeAspect="1"/>
          </p:cNvGrpSpPr>
          <p:nvPr/>
        </p:nvGrpSpPr>
        <p:grpSpPr bwMode="auto">
          <a:xfrm>
            <a:off x="3347909" y="1415039"/>
            <a:ext cx="544142" cy="544142"/>
            <a:chOff x="410" y="2781"/>
            <a:chExt cx="312" cy="312"/>
          </a:xfrm>
        </p:grpSpPr>
        <p:sp>
          <p:nvSpPr>
            <p:cNvPr id="71" name="Freeform 162">
              <a:extLst>
                <a:ext uri="{FF2B5EF4-FFF2-40B4-BE49-F238E27FC236}">
                  <a16:creationId xmlns:a16="http://schemas.microsoft.com/office/drawing/2014/main" id="{251CA6BB-1002-D681-42B5-1D99D30D9CF8}"/>
                </a:ext>
              </a:extLst>
            </p:cNvPr>
            <p:cNvSpPr>
              <a:spLocks/>
            </p:cNvSpPr>
            <p:nvPr/>
          </p:nvSpPr>
          <p:spPr bwMode="auto">
            <a:xfrm>
              <a:off x="439" y="2937"/>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381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72" name="Line 163">
              <a:extLst>
                <a:ext uri="{FF2B5EF4-FFF2-40B4-BE49-F238E27FC236}">
                  <a16:creationId xmlns:a16="http://schemas.microsoft.com/office/drawing/2014/main" id="{EF47AFE1-B362-BEA8-DC12-CC75372DBBE4}"/>
                </a:ext>
              </a:extLst>
            </p:cNvPr>
            <p:cNvSpPr>
              <a:spLocks noChangeShapeType="1"/>
            </p:cNvSpPr>
            <p:nvPr/>
          </p:nvSpPr>
          <p:spPr bwMode="auto">
            <a:xfrm>
              <a:off x="566" y="2822"/>
              <a:ext cx="0" cy="245"/>
            </a:xfrm>
            <a:prstGeom prst="line">
              <a:avLst/>
            </a:prstGeom>
            <a:noFill/>
            <a:ln w="3810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73" name="Oval 164">
              <a:extLst>
                <a:ext uri="{FF2B5EF4-FFF2-40B4-BE49-F238E27FC236}">
                  <a16:creationId xmlns:a16="http://schemas.microsoft.com/office/drawing/2014/main" id="{8D595498-1B0B-AFCE-16F9-40E1A27D4A8F}"/>
                </a:ext>
              </a:extLst>
            </p:cNvPr>
            <p:cNvSpPr>
              <a:spLocks noChangeArrowheads="1"/>
            </p:cNvSpPr>
            <p:nvPr/>
          </p:nvSpPr>
          <p:spPr bwMode="auto">
            <a:xfrm>
              <a:off x="537" y="3035"/>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74" name="Oval 165">
              <a:extLst>
                <a:ext uri="{FF2B5EF4-FFF2-40B4-BE49-F238E27FC236}">
                  <a16:creationId xmlns:a16="http://schemas.microsoft.com/office/drawing/2014/main" id="{D64C8A7D-A78F-8982-A4FB-8ACF740F834F}"/>
                </a:ext>
              </a:extLst>
            </p:cNvPr>
            <p:cNvSpPr>
              <a:spLocks noChangeArrowheads="1"/>
            </p:cNvSpPr>
            <p:nvPr/>
          </p:nvSpPr>
          <p:spPr bwMode="auto">
            <a:xfrm>
              <a:off x="537" y="2781"/>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75" name="Oval 166">
              <a:extLst>
                <a:ext uri="{FF2B5EF4-FFF2-40B4-BE49-F238E27FC236}">
                  <a16:creationId xmlns:a16="http://schemas.microsoft.com/office/drawing/2014/main" id="{9D0EF8DA-86F5-6140-6731-E487FE3BB12B}"/>
                </a:ext>
              </a:extLst>
            </p:cNvPr>
            <p:cNvSpPr>
              <a:spLocks noChangeArrowheads="1"/>
            </p:cNvSpPr>
            <p:nvPr/>
          </p:nvSpPr>
          <p:spPr bwMode="auto">
            <a:xfrm>
              <a:off x="664" y="3035"/>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sp>
          <p:nvSpPr>
            <p:cNvPr id="76" name="Oval 167">
              <a:extLst>
                <a:ext uri="{FF2B5EF4-FFF2-40B4-BE49-F238E27FC236}">
                  <a16:creationId xmlns:a16="http://schemas.microsoft.com/office/drawing/2014/main" id="{C3C66769-48D2-D416-54BE-B63E194E1B13}"/>
                </a:ext>
              </a:extLst>
            </p:cNvPr>
            <p:cNvSpPr>
              <a:spLocks noChangeArrowheads="1"/>
            </p:cNvSpPr>
            <p:nvPr/>
          </p:nvSpPr>
          <p:spPr bwMode="auto">
            <a:xfrm>
              <a:off x="410" y="3035"/>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ndParaRPr>
            </a:p>
          </p:txBody>
        </p:sp>
      </p:grpSp>
      <p:sp>
        <p:nvSpPr>
          <p:cNvPr id="77" name="Rectangle 76">
            <a:extLst>
              <a:ext uri="{FF2B5EF4-FFF2-40B4-BE49-F238E27FC236}">
                <a16:creationId xmlns:a16="http://schemas.microsoft.com/office/drawing/2014/main" id="{121A7189-F0CD-FBA4-1381-6528CA7EC5C4}"/>
              </a:ext>
            </a:extLst>
          </p:cNvPr>
          <p:cNvSpPr/>
          <p:nvPr/>
        </p:nvSpPr>
        <p:spPr bwMode="auto">
          <a:xfrm>
            <a:off x="588263" y="4510719"/>
            <a:ext cx="5171139" cy="307777"/>
          </a:xfrm>
          <a:prstGeom prst="rect">
            <a:avLst/>
          </a:prstGeom>
          <a:solidFill>
            <a:srgbClr val="0078D4"/>
          </a:solidFill>
          <a:ln w="9525" cap="flat" cmpd="sng" algn="ctr">
            <a:noFill/>
            <a:prstDash val="solid"/>
            <a:headEnd type="none" w="med" len="med"/>
            <a:tailEnd type="none" w="med" len="med"/>
          </a:ln>
          <a:effectLst/>
        </p:spPr>
        <p:txBody>
          <a:bodyPr rot="0" spcFirstLastPara="0" vert="horz" wrap="square" lIns="91440" tIns="64008" rIns="91440" bIns="64008"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Semibold" panose="020B0502040204020203" pitchFamily="34" charset="0"/>
                <a:ea typeface="Segoe UI" pitchFamily="34" charset="0"/>
                <a:cs typeface="Segoe UI Semibold" panose="020B0502040204020203" pitchFamily="34" charset="0"/>
              </a:rPr>
              <a:t>Single Server </a:t>
            </a:r>
          </a:p>
        </p:txBody>
      </p:sp>
      <p:sp>
        <p:nvSpPr>
          <p:cNvPr id="78" name="Rectangle 77">
            <a:extLst>
              <a:ext uri="{FF2B5EF4-FFF2-40B4-BE49-F238E27FC236}">
                <a16:creationId xmlns:a16="http://schemas.microsoft.com/office/drawing/2014/main" id="{87864B34-F3C8-7B67-ABF8-33C245664421}"/>
              </a:ext>
            </a:extLst>
          </p:cNvPr>
          <p:cNvSpPr/>
          <p:nvPr/>
        </p:nvSpPr>
        <p:spPr bwMode="auto">
          <a:xfrm>
            <a:off x="588264" y="5315720"/>
            <a:ext cx="10690428" cy="307777"/>
          </a:xfrm>
          <a:prstGeom prst="rect">
            <a:avLst/>
          </a:prstGeom>
          <a:solidFill>
            <a:srgbClr val="0078D4"/>
          </a:solidFill>
          <a:ln w="9525" cap="flat" cmpd="sng" algn="ctr">
            <a:noFill/>
            <a:prstDash val="solid"/>
            <a:headEnd type="none" w="med" len="med"/>
            <a:tailEnd type="none" w="med" len="med"/>
          </a:ln>
          <a:effectLst/>
        </p:spPr>
        <p:txBody>
          <a:bodyPr rot="0" spcFirstLastPara="0" vert="horz" wrap="square" lIns="91440" tIns="64008" rIns="91440" bIns="64008"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Hyperscale (</a:t>
            </a:r>
            <a:r>
              <a:rPr kumimoji="0" lang="en-US" sz="1400" b="1" i="0" u="none" strike="noStrike" kern="0" cap="none" spc="0" normalizeH="0" baseline="0" noProof="0" dirty="0" err="1">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Citus</a:t>
            </a:r>
            <a:r>
              <a:rPr kumimoji="0" lang="en-US" sz="1400" b="1" i="0" u="none" strike="noStrike" kern="0" cap="none" spc="0" normalizeH="0" baseline="0" noProof="0" dirty="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a:t>
            </a:r>
            <a:endParaRPr kumimoji="0" lang="en-US" sz="1400" b="1" i="0" u="none" strike="noStrike" kern="0" cap="none" spc="0" normalizeH="0" baseline="30000" noProof="0" dirty="0">
              <a:ln>
                <a:noFill/>
              </a:ln>
              <a:solidFill>
                <a:srgbClr val="50E6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9" name="Rectangle 78">
            <a:extLst>
              <a:ext uri="{FF2B5EF4-FFF2-40B4-BE49-F238E27FC236}">
                <a16:creationId xmlns:a16="http://schemas.microsoft.com/office/drawing/2014/main" id="{D331688B-6E19-AB5C-6A72-AA9AAA87093D}"/>
              </a:ext>
            </a:extLst>
          </p:cNvPr>
          <p:cNvSpPr/>
          <p:nvPr/>
        </p:nvSpPr>
        <p:spPr bwMode="auto">
          <a:xfrm>
            <a:off x="588263" y="4913219"/>
            <a:ext cx="7930783" cy="307777"/>
          </a:xfrm>
          <a:prstGeom prst="rect">
            <a:avLst/>
          </a:prstGeom>
          <a:solidFill>
            <a:srgbClr val="0078D4"/>
          </a:solidFill>
          <a:ln w="9525" cap="flat" cmpd="sng" algn="ctr">
            <a:noFill/>
            <a:prstDash val="solid"/>
            <a:headEnd type="none" w="med" len="med"/>
            <a:tailEnd type="none" w="med" len="med"/>
          </a:ln>
          <a:effectLst/>
        </p:spPr>
        <p:txBody>
          <a:bodyPr rot="0" spcFirstLastPara="0" vert="horz" wrap="square" lIns="91440" tIns="64008" rIns="91440" bIns="64008"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Segoe UI Semibold" panose="020B0502040204020203" pitchFamily="34" charset="0"/>
                <a:ea typeface="Segoe UI" pitchFamily="34" charset="0"/>
                <a:cs typeface="Segoe UI Semibold" panose="020B0502040204020203" pitchFamily="34" charset="0"/>
              </a:rPr>
              <a:t>Flexible Server </a:t>
            </a:r>
            <a:r>
              <a:rPr kumimoji="0" lang="en-US" sz="1400" b="1" i="0" u="none" strike="noStrike" kern="0" cap="none" spc="0" normalizeH="0" baseline="30000" noProof="0" dirty="0">
                <a:ln>
                  <a:noFill/>
                </a:ln>
                <a:solidFill>
                  <a:srgbClr val="50E6FF"/>
                </a:solidFill>
                <a:effectLst/>
                <a:uLnTx/>
                <a:uFillTx/>
                <a:latin typeface="Segoe UI Semibold" panose="020B0502040204020203" pitchFamily="34" charset="0"/>
                <a:ea typeface="Segoe UI" pitchFamily="34" charset="0"/>
                <a:cs typeface="Segoe UI Semibold" panose="020B0502040204020203" pitchFamily="34" charset="0"/>
              </a:rPr>
              <a:t>NEW</a:t>
            </a:r>
            <a:endParaRPr kumimoji="0" lang="en-US" sz="1400" b="1" i="0" u="none" strike="noStrike" kern="0" cap="none" spc="0" normalizeH="0" baseline="0" noProof="0" dirty="0">
              <a:ln>
                <a:noFill/>
              </a:ln>
              <a:solidFill>
                <a:prstClr val="white"/>
              </a:solidFill>
              <a:effectLst/>
              <a:uLnTx/>
              <a:uFillTx/>
              <a:latin typeface="Segoe UI Semibold" panose="020B0502040204020203" pitchFamily="34" charset="0"/>
              <a:ea typeface="Segoe UI" pitchFamily="34" charset="0"/>
              <a:cs typeface="Segoe UI Semibold" panose="020B0502040204020203" pitchFamily="34" charset="0"/>
            </a:endParaRPr>
          </a:p>
        </p:txBody>
      </p:sp>
      <p:pic>
        <p:nvPicPr>
          <p:cNvPr id="80" name="Picture 79" descr="Icon for Hyperscale (Citus) on Azure Database for PostgreSQL.">
            <a:extLst>
              <a:ext uri="{FF2B5EF4-FFF2-40B4-BE49-F238E27FC236}">
                <a16:creationId xmlns:a16="http://schemas.microsoft.com/office/drawing/2014/main" id="{5DB868B1-D235-FA23-3057-82CF0FFB923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867198" y="1419929"/>
            <a:ext cx="1401712" cy="539251"/>
          </a:xfrm>
          <a:prstGeom prst="rect">
            <a:avLst/>
          </a:prstGeom>
        </p:spPr>
      </p:pic>
      <p:cxnSp>
        <p:nvCxnSpPr>
          <p:cNvPr id="81" name="Straight Connector 80">
            <a:extLst>
              <a:ext uri="{FF2B5EF4-FFF2-40B4-BE49-F238E27FC236}">
                <a16:creationId xmlns:a16="http://schemas.microsoft.com/office/drawing/2014/main" id="{C4FE9AB4-46D9-477B-7122-82D0A089D11E}"/>
              </a:ext>
            </a:extLst>
          </p:cNvPr>
          <p:cNvCxnSpPr>
            <a:cxnSpLocks/>
          </p:cNvCxnSpPr>
          <p:nvPr/>
        </p:nvCxnSpPr>
        <p:spPr>
          <a:xfrm>
            <a:off x="588264" y="2993344"/>
            <a:ext cx="2411495" cy="0"/>
          </a:xfrm>
          <a:prstGeom prst="line">
            <a:avLst/>
          </a:prstGeom>
          <a:noFill/>
          <a:ln w="12700" cap="flat" cmpd="sng" algn="ctr">
            <a:solidFill>
              <a:srgbClr val="0078D4"/>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456E5A8A-E773-FA4C-FF0F-93BCA5869F72}"/>
              </a:ext>
            </a:extLst>
          </p:cNvPr>
          <p:cNvCxnSpPr>
            <a:cxnSpLocks/>
          </p:cNvCxnSpPr>
          <p:nvPr/>
        </p:nvCxnSpPr>
        <p:spPr>
          <a:xfrm>
            <a:off x="3347908" y="2993344"/>
            <a:ext cx="2411495" cy="0"/>
          </a:xfrm>
          <a:prstGeom prst="line">
            <a:avLst/>
          </a:prstGeom>
          <a:noFill/>
          <a:ln w="12700" cap="flat" cmpd="sng" algn="ctr">
            <a:solidFill>
              <a:srgbClr val="0078D4"/>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A4036AF7-B264-C8F3-4EFA-7CE61A70300B}"/>
              </a:ext>
            </a:extLst>
          </p:cNvPr>
          <p:cNvCxnSpPr>
            <a:cxnSpLocks/>
          </p:cNvCxnSpPr>
          <p:nvPr/>
        </p:nvCxnSpPr>
        <p:spPr>
          <a:xfrm>
            <a:off x="6107552" y="2993344"/>
            <a:ext cx="2411495" cy="0"/>
          </a:xfrm>
          <a:prstGeom prst="line">
            <a:avLst/>
          </a:prstGeom>
          <a:noFill/>
          <a:ln w="12700" cap="flat" cmpd="sng" algn="ctr">
            <a:solidFill>
              <a:srgbClr val="0078D4"/>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CB1B2F52-B34F-92C3-A47D-6EC8C8B4AE30}"/>
              </a:ext>
            </a:extLst>
          </p:cNvPr>
          <p:cNvCxnSpPr>
            <a:cxnSpLocks/>
          </p:cNvCxnSpPr>
          <p:nvPr/>
        </p:nvCxnSpPr>
        <p:spPr>
          <a:xfrm>
            <a:off x="8867197" y="2993344"/>
            <a:ext cx="2411495" cy="0"/>
          </a:xfrm>
          <a:prstGeom prst="line">
            <a:avLst/>
          </a:prstGeom>
          <a:noFill/>
          <a:ln w="12700" cap="flat" cmpd="sng" algn="ctr">
            <a:solidFill>
              <a:srgbClr val="0078D4"/>
            </a:solidFill>
            <a:prstDash val="solid"/>
            <a:headEnd type="none" w="lg" len="med"/>
            <a:tailEnd type="none" w="lg" len="med"/>
          </a:ln>
          <a:effectLst/>
        </p:spPr>
      </p:cxnSp>
    </p:spTree>
    <p:extLst>
      <p:ext uri="{BB962C8B-B14F-4D97-AF65-F5344CB8AC3E}">
        <p14:creationId xmlns:p14="http://schemas.microsoft.com/office/powerpoint/2010/main" val="41035159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6563E4-2730-009A-E75E-D8031C261EB7}"/>
              </a:ext>
            </a:extLst>
          </p:cNvPr>
          <p:cNvPicPr>
            <a:picLocks noChangeAspect="1"/>
          </p:cNvPicPr>
          <p:nvPr/>
        </p:nvPicPr>
        <p:blipFill rotWithShape="1">
          <a:blip r:embed="rId2"/>
          <a:srcRect t="-3" b="15486"/>
          <a:stretch/>
        </p:blipFill>
        <p:spPr>
          <a:xfrm>
            <a:off x="6656831" y="1079788"/>
            <a:ext cx="4519118" cy="4618697"/>
          </a:xfrm>
          <a:prstGeom prst="rect">
            <a:avLst/>
          </a:prstGeom>
        </p:spPr>
      </p:pic>
      <p:pic>
        <p:nvPicPr>
          <p:cNvPr id="3" name="Picture 2">
            <a:extLst>
              <a:ext uri="{FF2B5EF4-FFF2-40B4-BE49-F238E27FC236}">
                <a16:creationId xmlns:a16="http://schemas.microsoft.com/office/drawing/2014/main" id="{A4C38335-D10D-2DEB-D66E-C6B2CE0DCB51}"/>
              </a:ext>
            </a:extLst>
          </p:cNvPr>
          <p:cNvPicPr>
            <a:picLocks noChangeAspect="1"/>
          </p:cNvPicPr>
          <p:nvPr/>
        </p:nvPicPr>
        <p:blipFill rotWithShape="1">
          <a:blip r:embed="rId3"/>
          <a:srcRect t="-3" b="15486"/>
          <a:stretch/>
        </p:blipFill>
        <p:spPr>
          <a:xfrm>
            <a:off x="1278566" y="1079788"/>
            <a:ext cx="4349348" cy="4618697"/>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US" dirty="0"/>
              <a:t>ja-x-</a:t>
            </a:r>
            <a:r>
              <a:rPr lang="en-US" dirty="0" err="1"/>
              <a:t>icu</a:t>
            </a:r>
            <a:r>
              <a:rPr lang="en-US" dirty="0"/>
              <a:t> vs. ja-JP-x-</a:t>
            </a:r>
            <a:r>
              <a:rPr lang="en-US" dirty="0" err="1"/>
              <a:t>icu</a:t>
            </a:r>
            <a:r>
              <a:rPr lang="en-US" dirty="0"/>
              <a:t> with COLLATE clause</a:t>
            </a:r>
            <a:endParaRPr lang="en-JP" dirty="0"/>
          </a:p>
        </p:txBody>
      </p:sp>
      <p:sp>
        <p:nvSpPr>
          <p:cNvPr id="18" name="Text Placeholder 17">
            <a:extLst>
              <a:ext uri="{FF2B5EF4-FFF2-40B4-BE49-F238E27FC236}">
                <a16:creationId xmlns:a16="http://schemas.microsoft.com/office/drawing/2014/main" id="{597CFA7F-D36A-1A73-4D16-B713D13CCE41}"/>
              </a:ext>
            </a:extLst>
          </p:cNvPr>
          <p:cNvSpPr>
            <a:spLocks noGrp="1"/>
          </p:cNvSpPr>
          <p:nvPr>
            <p:ph type="body" sz="quarter" idx="10"/>
          </p:nvPr>
        </p:nvSpPr>
        <p:spPr/>
        <p:txBody>
          <a:bodyPr/>
          <a:lstStyle/>
          <a:p>
            <a:r>
              <a:rPr lang="en-JP" dirty="0"/>
              <a:t>Cost Comparison &gt; By EXPLAIN &gt;</a:t>
            </a:r>
          </a:p>
        </p:txBody>
      </p:sp>
    </p:spTree>
    <p:extLst>
      <p:ext uri="{BB962C8B-B14F-4D97-AF65-F5344CB8AC3E}">
        <p14:creationId xmlns:p14="http://schemas.microsoft.com/office/powerpoint/2010/main" val="14007898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F103D59-FE89-C9ED-AC78-9E31E8BFB525}"/>
              </a:ext>
            </a:extLst>
          </p:cNvPr>
          <p:cNvGraphicFramePr>
            <a:graphicFrameLocks/>
          </p:cNvGraphicFramePr>
          <p:nvPr>
            <p:extLst>
              <p:ext uri="{D42A27DB-BD31-4B8C-83A1-F6EECF244321}">
                <p14:modId xmlns:p14="http://schemas.microsoft.com/office/powerpoint/2010/main" val="4277766579"/>
              </p:ext>
            </p:extLst>
          </p:nvPr>
        </p:nvGraphicFramePr>
        <p:xfrm>
          <a:off x="590550" y="1409700"/>
          <a:ext cx="11010900" cy="4250871"/>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US" dirty="0"/>
              <a:t>Summary of Total Cost by EXPLAIN</a:t>
            </a:r>
            <a:endParaRPr lang="en-JP" dirty="0"/>
          </a:p>
        </p:txBody>
      </p:sp>
      <p:sp>
        <p:nvSpPr>
          <p:cNvPr id="10" name="Text Placeholder 9">
            <a:extLst>
              <a:ext uri="{FF2B5EF4-FFF2-40B4-BE49-F238E27FC236}">
                <a16:creationId xmlns:a16="http://schemas.microsoft.com/office/drawing/2014/main" id="{D60F5DF5-25E9-F389-7FE8-E1DC2B92F84A}"/>
              </a:ext>
            </a:extLst>
          </p:cNvPr>
          <p:cNvSpPr>
            <a:spLocks noGrp="1"/>
          </p:cNvSpPr>
          <p:nvPr>
            <p:ph type="body" sz="quarter" idx="10"/>
          </p:nvPr>
        </p:nvSpPr>
        <p:spPr/>
        <p:txBody>
          <a:bodyPr/>
          <a:lstStyle/>
          <a:p>
            <a:r>
              <a:rPr lang="en-JP" dirty="0"/>
              <a:t>Cost Comparison &gt; By EXPLAIN &gt;</a:t>
            </a:r>
          </a:p>
        </p:txBody>
      </p:sp>
      <p:sp>
        <p:nvSpPr>
          <p:cNvPr id="2" name="TextBox 1">
            <a:extLst>
              <a:ext uri="{FF2B5EF4-FFF2-40B4-BE49-F238E27FC236}">
                <a16:creationId xmlns:a16="http://schemas.microsoft.com/office/drawing/2014/main" id="{CD4390D1-52B7-158A-EECC-C0745C3A4E95}"/>
              </a:ext>
            </a:extLst>
          </p:cNvPr>
          <p:cNvSpPr txBox="1"/>
          <p:nvPr/>
        </p:nvSpPr>
        <p:spPr>
          <a:xfrm>
            <a:off x="588263" y="1567543"/>
            <a:ext cx="3133871"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latin typeface="Courier" pitchFamily="2" charset="0"/>
              </a:rPr>
              <a:t>SELECT t FROM ...</a:t>
            </a:r>
          </a:p>
        </p:txBody>
      </p:sp>
      <p:sp>
        <p:nvSpPr>
          <p:cNvPr id="3" name="Striped Right Arrow 2">
            <a:extLst>
              <a:ext uri="{FF2B5EF4-FFF2-40B4-BE49-F238E27FC236}">
                <a16:creationId xmlns:a16="http://schemas.microsoft.com/office/drawing/2014/main" id="{C25855E0-B2CB-5EC9-5EFF-054895046492}"/>
              </a:ext>
            </a:extLst>
          </p:cNvPr>
          <p:cNvSpPr/>
          <p:nvPr/>
        </p:nvSpPr>
        <p:spPr bwMode="auto">
          <a:xfrm>
            <a:off x="10854047" y="4800600"/>
            <a:ext cx="1223159" cy="427512"/>
          </a:xfrm>
          <a:prstGeom prst="striped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04F8CA85-6CB5-D955-F4A2-CE56A3BEF5E0}"/>
              </a:ext>
            </a:extLst>
          </p:cNvPr>
          <p:cNvSpPr txBox="1"/>
          <p:nvPr/>
        </p:nvSpPr>
        <p:spPr>
          <a:xfrm>
            <a:off x="10998350" y="4458091"/>
            <a:ext cx="934551" cy="369332"/>
          </a:xfrm>
          <a:prstGeom prst="rect">
            <a:avLst/>
          </a:prstGeom>
          <a:noFill/>
        </p:spPr>
        <p:txBody>
          <a:bodyPr wrap="none" lIns="0" tIns="0" rIns="0" bIns="0" rtlCol="0">
            <a:spAutoFit/>
          </a:bodyPr>
          <a:lstStyle/>
          <a:p>
            <a:pPr algn="l"/>
            <a:r>
              <a:rPr lang="en-JP" sz="2400" dirty="0">
                <a:solidFill>
                  <a:schemeClr val="bg1">
                    <a:lumMod val="65000"/>
                  </a:schemeClr>
                </a:solidFill>
              </a:rPr>
              <a:t>Slower</a:t>
            </a:r>
          </a:p>
        </p:txBody>
      </p:sp>
    </p:spTree>
    <p:extLst>
      <p:ext uri="{BB962C8B-B14F-4D97-AF65-F5344CB8AC3E}">
        <p14:creationId xmlns:p14="http://schemas.microsoft.com/office/powerpoint/2010/main" val="37727974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0E94B8-7BF0-A462-EF97-8A3387608EB4}"/>
              </a:ext>
            </a:extLst>
          </p:cNvPr>
          <p:cNvPicPr>
            <a:picLocks noChangeAspect="1"/>
          </p:cNvPicPr>
          <p:nvPr/>
        </p:nvPicPr>
        <p:blipFill rotWithShape="1">
          <a:blip r:embed="rId3"/>
          <a:srcRect r="22649" b="66"/>
          <a:stretch/>
        </p:blipFill>
        <p:spPr>
          <a:xfrm>
            <a:off x="591798" y="3894742"/>
            <a:ext cx="11016000" cy="1735200"/>
          </a:xfrm>
          <a:prstGeom prst="rect">
            <a:avLst/>
          </a:prstGeom>
        </p:spPr>
      </p:pic>
      <p:pic>
        <p:nvPicPr>
          <p:cNvPr id="11" name="Picture 10">
            <a:extLst>
              <a:ext uri="{FF2B5EF4-FFF2-40B4-BE49-F238E27FC236}">
                <a16:creationId xmlns:a16="http://schemas.microsoft.com/office/drawing/2014/main" id="{DC285DD3-985A-12CE-3174-9EEBC9EA08D2}"/>
              </a:ext>
            </a:extLst>
          </p:cNvPr>
          <p:cNvPicPr>
            <a:picLocks noChangeAspect="1"/>
          </p:cNvPicPr>
          <p:nvPr/>
        </p:nvPicPr>
        <p:blipFill rotWithShape="1">
          <a:blip r:embed="rId4"/>
          <a:srcRect r="24735"/>
          <a:stretch/>
        </p:blipFill>
        <p:spPr>
          <a:xfrm>
            <a:off x="591798" y="1712204"/>
            <a:ext cx="11016000" cy="1785600"/>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libc vs. ICU (English)</a:t>
            </a:r>
          </a:p>
        </p:txBody>
      </p:sp>
      <p:sp>
        <p:nvSpPr>
          <p:cNvPr id="18" name="Text Placeholder 17">
            <a:extLst>
              <a:ext uri="{FF2B5EF4-FFF2-40B4-BE49-F238E27FC236}">
                <a16:creationId xmlns:a16="http://schemas.microsoft.com/office/drawing/2014/main" id="{597CFA7F-D36A-1A73-4D16-B713D13CCE41}"/>
              </a:ext>
            </a:extLst>
          </p:cNvPr>
          <p:cNvSpPr>
            <a:spLocks noGrp="1"/>
          </p:cNvSpPr>
          <p:nvPr>
            <p:ph type="body" sz="quarter" idx="10"/>
          </p:nvPr>
        </p:nvSpPr>
        <p:spPr/>
        <p:txBody>
          <a:bodyPr/>
          <a:lstStyle/>
          <a:p>
            <a:r>
              <a:rPr lang="en-JP" dirty="0"/>
              <a:t>Cost Comparison &gt; Actual time &gt;</a:t>
            </a:r>
          </a:p>
        </p:txBody>
      </p:sp>
      <p:sp>
        <p:nvSpPr>
          <p:cNvPr id="19" name="TextBox 18">
            <a:extLst>
              <a:ext uri="{FF2B5EF4-FFF2-40B4-BE49-F238E27FC236}">
                <a16:creationId xmlns:a16="http://schemas.microsoft.com/office/drawing/2014/main" id="{FE58AB87-B54D-E32E-E9A0-A7D8095FEBED}"/>
              </a:ext>
            </a:extLst>
          </p:cNvPr>
          <p:cNvSpPr txBox="1"/>
          <p:nvPr/>
        </p:nvSpPr>
        <p:spPr>
          <a:xfrm>
            <a:off x="584200" y="1347796"/>
            <a:ext cx="2228174"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libc (en_US.utf8)</a:t>
            </a:r>
          </a:p>
        </p:txBody>
      </p:sp>
      <p:sp>
        <p:nvSpPr>
          <p:cNvPr id="20" name="TextBox 19">
            <a:extLst>
              <a:ext uri="{FF2B5EF4-FFF2-40B4-BE49-F238E27FC236}">
                <a16:creationId xmlns:a16="http://schemas.microsoft.com/office/drawing/2014/main" id="{833865A0-25E3-955D-333E-05A1AE56902A}"/>
              </a:ext>
            </a:extLst>
          </p:cNvPr>
          <p:cNvSpPr txBox="1"/>
          <p:nvPr/>
        </p:nvSpPr>
        <p:spPr>
          <a:xfrm>
            <a:off x="591800" y="3530334"/>
            <a:ext cx="2385268"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ICU (en-US-x-icu)</a:t>
            </a:r>
          </a:p>
        </p:txBody>
      </p:sp>
      <p:sp>
        <p:nvSpPr>
          <p:cNvPr id="2" name="Rectangle 1">
            <a:extLst>
              <a:ext uri="{FF2B5EF4-FFF2-40B4-BE49-F238E27FC236}">
                <a16:creationId xmlns:a16="http://schemas.microsoft.com/office/drawing/2014/main" id="{2547D6F4-79FD-56B4-0A65-EF62B42DFC68}"/>
              </a:ext>
            </a:extLst>
          </p:cNvPr>
          <p:cNvSpPr/>
          <p:nvPr/>
        </p:nvSpPr>
        <p:spPr bwMode="auto">
          <a:xfrm>
            <a:off x="6208544" y="2273845"/>
            <a:ext cx="1284456"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8FD7D50-F755-13EA-00F7-8FA7FDBE0369}"/>
              </a:ext>
            </a:extLst>
          </p:cNvPr>
          <p:cNvSpPr/>
          <p:nvPr/>
        </p:nvSpPr>
        <p:spPr bwMode="auto">
          <a:xfrm>
            <a:off x="6046619" y="4432845"/>
            <a:ext cx="1271756"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4527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063E21-D0B6-1934-ED80-DCB9B20BC19F}"/>
              </a:ext>
            </a:extLst>
          </p:cNvPr>
          <p:cNvPicPr>
            <a:picLocks noChangeAspect="1"/>
          </p:cNvPicPr>
          <p:nvPr/>
        </p:nvPicPr>
        <p:blipFill rotWithShape="1">
          <a:blip r:embed="rId2"/>
          <a:srcRect t="1" r="24620" b="-90"/>
          <a:stretch/>
        </p:blipFill>
        <p:spPr>
          <a:xfrm>
            <a:off x="591799" y="1712204"/>
            <a:ext cx="11016000" cy="1785600"/>
          </a:xfrm>
          <a:prstGeom prst="rect">
            <a:avLst/>
          </a:prstGeom>
        </p:spPr>
      </p:pic>
      <p:pic>
        <p:nvPicPr>
          <p:cNvPr id="6" name="Picture 5">
            <a:extLst>
              <a:ext uri="{FF2B5EF4-FFF2-40B4-BE49-F238E27FC236}">
                <a16:creationId xmlns:a16="http://schemas.microsoft.com/office/drawing/2014/main" id="{D369ABB1-D8CF-637E-5887-FC08A143F946}"/>
              </a:ext>
            </a:extLst>
          </p:cNvPr>
          <p:cNvPicPr>
            <a:picLocks noChangeAspect="1"/>
          </p:cNvPicPr>
          <p:nvPr/>
        </p:nvPicPr>
        <p:blipFill rotWithShape="1">
          <a:blip r:embed="rId3"/>
          <a:srcRect r="22651"/>
          <a:stretch/>
        </p:blipFill>
        <p:spPr>
          <a:xfrm>
            <a:off x="591799" y="3894742"/>
            <a:ext cx="11016000" cy="1736338"/>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libc vs. ICU (Japanese)</a:t>
            </a:r>
          </a:p>
        </p:txBody>
      </p:sp>
      <p:sp>
        <p:nvSpPr>
          <p:cNvPr id="18" name="Text Placeholder 17">
            <a:extLst>
              <a:ext uri="{FF2B5EF4-FFF2-40B4-BE49-F238E27FC236}">
                <a16:creationId xmlns:a16="http://schemas.microsoft.com/office/drawing/2014/main" id="{597CFA7F-D36A-1A73-4D16-B713D13CCE41}"/>
              </a:ext>
            </a:extLst>
          </p:cNvPr>
          <p:cNvSpPr>
            <a:spLocks noGrp="1"/>
          </p:cNvSpPr>
          <p:nvPr>
            <p:ph type="body" sz="quarter" idx="10"/>
          </p:nvPr>
        </p:nvSpPr>
        <p:spPr/>
        <p:txBody>
          <a:bodyPr/>
          <a:lstStyle/>
          <a:p>
            <a:r>
              <a:rPr lang="en-JP" dirty="0"/>
              <a:t>Cost Comparison &gt; Actual time &gt;</a:t>
            </a:r>
          </a:p>
        </p:txBody>
      </p:sp>
      <p:sp>
        <p:nvSpPr>
          <p:cNvPr id="19" name="TextBox 18">
            <a:extLst>
              <a:ext uri="{FF2B5EF4-FFF2-40B4-BE49-F238E27FC236}">
                <a16:creationId xmlns:a16="http://schemas.microsoft.com/office/drawing/2014/main" id="{FE58AB87-B54D-E32E-E9A0-A7D8095FEBED}"/>
              </a:ext>
            </a:extLst>
          </p:cNvPr>
          <p:cNvSpPr txBox="1"/>
          <p:nvPr/>
        </p:nvSpPr>
        <p:spPr>
          <a:xfrm>
            <a:off x="584200" y="1347796"/>
            <a:ext cx="2045432"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libc (ja_JP.utf8)</a:t>
            </a:r>
          </a:p>
        </p:txBody>
      </p:sp>
      <p:sp>
        <p:nvSpPr>
          <p:cNvPr id="20" name="TextBox 19">
            <a:extLst>
              <a:ext uri="{FF2B5EF4-FFF2-40B4-BE49-F238E27FC236}">
                <a16:creationId xmlns:a16="http://schemas.microsoft.com/office/drawing/2014/main" id="{833865A0-25E3-955D-333E-05A1AE56902A}"/>
              </a:ext>
            </a:extLst>
          </p:cNvPr>
          <p:cNvSpPr txBox="1"/>
          <p:nvPr/>
        </p:nvSpPr>
        <p:spPr>
          <a:xfrm>
            <a:off x="591800" y="3530334"/>
            <a:ext cx="1771319"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ICU (ja-x-icu)</a:t>
            </a:r>
          </a:p>
        </p:txBody>
      </p:sp>
      <p:sp>
        <p:nvSpPr>
          <p:cNvPr id="2" name="Rectangle 1">
            <a:extLst>
              <a:ext uri="{FF2B5EF4-FFF2-40B4-BE49-F238E27FC236}">
                <a16:creationId xmlns:a16="http://schemas.microsoft.com/office/drawing/2014/main" id="{18C4118F-95E3-7B03-EF81-DBAD4440E1F5}"/>
              </a:ext>
            </a:extLst>
          </p:cNvPr>
          <p:cNvSpPr/>
          <p:nvPr/>
        </p:nvSpPr>
        <p:spPr bwMode="auto">
          <a:xfrm>
            <a:off x="6208544" y="2273845"/>
            <a:ext cx="1284456"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24A94BF5-5DD2-8625-F11D-403B557237AA}"/>
              </a:ext>
            </a:extLst>
          </p:cNvPr>
          <p:cNvSpPr/>
          <p:nvPr/>
        </p:nvSpPr>
        <p:spPr bwMode="auto">
          <a:xfrm>
            <a:off x="6154569" y="4442370"/>
            <a:ext cx="1262231"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095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2B2F32-EC05-BD84-19E7-9DB01A4BC1F9}"/>
              </a:ext>
            </a:extLst>
          </p:cNvPr>
          <p:cNvPicPr>
            <a:picLocks noChangeAspect="1"/>
          </p:cNvPicPr>
          <p:nvPr/>
        </p:nvPicPr>
        <p:blipFill rotWithShape="1">
          <a:blip r:embed="rId2"/>
          <a:srcRect r="20869"/>
          <a:stretch/>
        </p:blipFill>
        <p:spPr>
          <a:xfrm>
            <a:off x="584200" y="3899666"/>
            <a:ext cx="11016000" cy="1698292"/>
          </a:xfrm>
          <a:prstGeom prst="rect">
            <a:avLst/>
          </a:prstGeom>
        </p:spPr>
      </p:pic>
      <p:pic>
        <p:nvPicPr>
          <p:cNvPr id="3" name="Picture 2">
            <a:extLst>
              <a:ext uri="{FF2B5EF4-FFF2-40B4-BE49-F238E27FC236}">
                <a16:creationId xmlns:a16="http://schemas.microsoft.com/office/drawing/2014/main" id="{BB830A31-D416-C472-E14D-1E2AAB1162B5}"/>
              </a:ext>
            </a:extLst>
          </p:cNvPr>
          <p:cNvPicPr>
            <a:picLocks noChangeAspect="1"/>
          </p:cNvPicPr>
          <p:nvPr/>
        </p:nvPicPr>
        <p:blipFill rotWithShape="1">
          <a:blip r:embed="rId3"/>
          <a:srcRect r="22936"/>
          <a:stretch/>
        </p:blipFill>
        <p:spPr>
          <a:xfrm>
            <a:off x="591798" y="1712204"/>
            <a:ext cx="11008401" cy="1741537"/>
          </a:xfrm>
          <a:prstGeom prst="rect">
            <a:avLst/>
          </a:prstGeom>
        </p:spPr>
      </p:pic>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JP" dirty="0"/>
              <a:t>ja-x-icu vs. ja-JP-x-icu</a:t>
            </a:r>
          </a:p>
        </p:txBody>
      </p:sp>
      <p:sp>
        <p:nvSpPr>
          <p:cNvPr id="11" name="Text Placeholder 10">
            <a:extLst>
              <a:ext uri="{FF2B5EF4-FFF2-40B4-BE49-F238E27FC236}">
                <a16:creationId xmlns:a16="http://schemas.microsoft.com/office/drawing/2014/main" id="{725927E4-FCF4-A6AC-C723-AD7EC4E65F83}"/>
              </a:ext>
            </a:extLst>
          </p:cNvPr>
          <p:cNvSpPr>
            <a:spLocks noGrp="1"/>
          </p:cNvSpPr>
          <p:nvPr>
            <p:ph type="body" sz="quarter" idx="10"/>
          </p:nvPr>
        </p:nvSpPr>
        <p:spPr/>
        <p:txBody>
          <a:bodyPr/>
          <a:lstStyle/>
          <a:p>
            <a:r>
              <a:rPr lang="en-JP" dirty="0"/>
              <a:t>Cost Comparison &gt; Actual time &gt;</a:t>
            </a:r>
          </a:p>
        </p:txBody>
      </p:sp>
      <p:sp>
        <p:nvSpPr>
          <p:cNvPr id="14" name="TextBox 13">
            <a:extLst>
              <a:ext uri="{FF2B5EF4-FFF2-40B4-BE49-F238E27FC236}">
                <a16:creationId xmlns:a16="http://schemas.microsoft.com/office/drawing/2014/main" id="{CF24A975-28C6-9EF2-8BE5-3160B2A56B3A}"/>
              </a:ext>
            </a:extLst>
          </p:cNvPr>
          <p:cNvSpPr txBox="1"/>
          <p:nvPr/>
        </p:nvSpPr>
        <p:spPr>
          <a:xfrm>
            <a:off x="584200" y="1347796"/>
            <a:ext cx="1006686"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ja-x-icu</a:t>
            </a:r>
          </a:p>
        </p:txBody>
      </p:sp>
      <p:sp>
        <p:nvSpPr>
          <p:cNvPr id="16" name="TextBox 15">
            <a:extLst>
              <a:ext uri="{FF2B5EF4-FFF2-40B4-BE49-F238E27FC236}">
                <a16:creationId xmlns:a16="http://schemas.microsoft.com/office/drawing/2014/main" id="{C275A31C-F572-FE6A-5F26-A1A2E686D9CE}"/>
              </a:ext>
            </a:extLst>
          </p:cNvPr>
          <p:cNvSpPr txBox="1"/>
          <p:nvPr/>
        </p:nvSpPr>
        <p:spPr>
          <a:xfrm>
            <a:off x="591800" y="3530334"/>
            <a:ext cx="1437894"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ja-JP-x-icu</a:t>
            </a:r>
          </a:p>
        </p:txBody>
      </p:sp>
      <p:sp>
        <p:nvSpPr>
          <p:cNvPr id="2" name="Rectangle 1">
            <a:extLst>
              <a:ext uri="{FF2B5EF4-FFF2-40B4-BE49-F238E27FC236}">
                <a16:creationId xmlns:a16="http://schemas.microsoft.com/office/drawing/2014/main" id="{5685C9A0-97C1-F239-6B22-D01E6C8918D0}"/>
              </a:ext>
            </a:extLst>
          </p:cNvPr>
          <p:cNvSpPr/>
          <p:nvPr/>
        </p:nvSpPr>
        <p:spPr bwMode="auto">
          <a:xfrm>
            <a:off x="6170444" y="2257970"/>
            <a:ext cx="1284456"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C5D1349-C605-5C2E-0B1C-4CDA9C0B9370}"/>
              </a:ext>
            </a:extLst>
          </p:cNvPr>
          <p:cNvSpPr/>
          <p:nvPr/>
        </p:nvSpPr>
        <p:spPr bwMode="auto">
          <a:xfrm>
            <a:off x="5919619" y="4432845"/>
            <a:ext cx="1243181"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4798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US" dirty="0"/>
              <a:t>ja-x-</a:t>
            </a:r>
            <a:r>
              <a:rPr lang="en-US" dirty="0" err="1"/>
              <a:t>icu</a:t>
            </a:r>
            <a:r>
              <a:rPr lang="en-US" dirty="0"/>
              <a:t> vs. ja-JP-x-</a:t>
            </a:r>
            <a:r>
              <a:rPr lang="en-US" dirty="0" err="1"/>
              <a:t>icu</a:t>
            </a:r>
            <a:r>
              <a:rPr lang="en-US" dirty="0"/>
              <a:t> with COLLATE clause</a:t>
            </a:r>
            <a:endParaRPr lang="en-JP" dirty="0"/>
          </a:p>
        </p:txBody>
      </p:sp>
      <p:sp>
        <p:nvSpPr>
          <p:cNvPr id="10" name="Text Placeholder 9">
            <a:extLst>
              <a:ext uri="{FF2B5EF4-FFF2-40B4-BE49-F238E27FC236}">
                <a16:creationId xmlns:a16="http://schemas.microsoft.com/office/drawing/2014/main" id="{D60F5DF5-25E9-F389-7FE8-E1DC2B92F84A}"/>
              </a:ext>
            </a:extLst>
          </p:cNvPr>
          <p:cNvSpPr>
            <a:spLocks noGrp="1"/>
          </p:cNvSpPr>
          <p:nvPr>
            <p:ph type="body" sz="quarter" idx="10"/>
          </p:nvPr>
        </p:nvSpPr>
        <p:spPr/>
        <p:txBody>
          <a:bodyPr/>
          <a:lstStyle/>
          <a:p>
            <a:r>
              <a:rPr lang="en-JP" dirty="0"/>
              <a:t>Cost Comparison &gt; Actual time &gt;</a:t>
            </a:r>
          </a:p>
        </p:txBody>
      </p:sp>
      <p:sp>
        <p:nvSpPr>
          <p:cNvPr id="12" name="TextBox 11">
            <a:extLst>
              <a:ext uri="{FF2B5EF4-FFF2-40B4-BE49-F238E27FC236}">
                <a16:creationId xmlns:a16="http://schemas.microsoft.com/office/drawing/2014/main" id="{713BDACB-A041-09E3-B1E7-8CAFB45AF713}"/>
              </a:ext>
            </a:extLst>
          </p:cNvPr>
          <p:cNvSpPr txBox="1"/>
          <p:nvPr/>
        </p:nvSpPr>
        <p:spPr>
          <a:xfrm>
            <a:off x="584200" y="1347796"/>
            <a:ext cx="2654573"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COLLATE "ja-x-icu"</a:t>
            </a:r>
          </a:p>
        </p:txBody>
      </p:sp>
      <p:sp>
        <p:nvSpPr>
          <p:cNvPr id="14" name="TextBox 13">
            <a:extLst>
              <a:ext uri="{FF2B5EF4-FFF2-40B4-BE49-F238E27FC236}">
                <a16:creationId xmlns:a16="http://schemas.microsoft.com/office/drawing/2014/main" id="{7AF10073-3F59-4ECA-E042-744D4C922362}"/>
              </a:ext>
            </a:extLst>
          </p:cNvPr>
          <p:cNvSpPr txBox="1"/>
          <p:nvPr/>
        </p:nvSpPr>
        <p:spPr>
          <a:xfrm>
            <a:off x="591800" y="3530334"/>
            <a:ext cx="3085781"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COLLATE "ja-JP-x-icu"</a:t>
            </a:r>
          </a:p>
        </p:txBody>
      </p:sp>
      <p:pic>
        <p:nvPicPr>
          <p:cNvPr id="4" name="Picture 3">
            <a:extLst>
              <a:ext uri="{FF2B5EF4-FFF2-40B4-BE49-F238E27FC236}">
                <a16:creationId xmlns:a16="http://schemas.microsoft.com/office/drawing/2014/main" id="{A40DB4E1-BD36-EA3B-B40C-702CDAA49978}"/>
              </a:ext>
            </a:extLst>
          </p:cNvPr>
          <p:cNvPicPr>
            <a:picLocks noChangeAspect="1"/>
          </p:cNvPicPr>
          <p:nvPr/>
        </p:nvPicPr>
        <p:blipFill rotWithShape="1">
          <a:blip r:embed="rId2"/>
          <a:srcRect l="3" r="24411"/>
          <a:stretch/>
        </p:blipFill>
        <p:spPr>
          <a:xfrm>
            <a:off x="591800" y="1711736"/>
            <a:ext cx="11008400" cy="1776673"/>
          </a:xfrm>
          <a:prstGeom prst="rect">
            <a:avLst/>
          </a:prstGeom>
        </p:spPr>
      </p:pic>
      <p:pic>
        <p:nvPicPr>
          <p:cNvPr id="7" name="Picture 6">
            <a:extLst>
              <a:ext uri="{FF2B5EF4-FFF2-40B4-BE49-F238E27FC236}">
                <a16:creationId xmlns:a16="http://schemas.microsoft.com/office/drawing/2014/main" id="{D51AE69E-976C-B8A9-3D66-19228939510D}"/>
              </a:ext>
            </a:extLst>
          </p:cNvPr>
          <p:cNvPicPr>
            <a:picLocks noChangeAspect="1"/>
          </p:cNvPicPr>
          <p:nvPr/>
        </p:nvPicPr>
        <p:blipFill rotWithShape="1">
          <a:blip r:embed="rId3"/>
          <a:srcRect l="3" r="24411"/>
          <a:stretch/>
        </p:blipFill>
        <p:spPr>
          <a:xfrm>
            <a:off x="591800" y="3899665"/>
            <a:ext cx="11008400" cy="1785879"/>
          </a:xfrm>
          <a:prstGeom prst="rect">
            <a:avLst/>
          </a:prstGeom>
        </p:spPr>
      </p:pic>
      <p:sp>
        <p:nvSpPr>
          <p:cNvPr id="2" name="Rectangle 1">
            <a:extLst>
              <a:ext uri="{FF2B5EF4-FFF2-40B4-BE49-F238E27FC236}">
                <a16:creationId xmlns:a16="http://schemas.microsoft.com/office/drawing/2014/main" id="{DF59AA39-9738-E2B8-41BA-6745766C7CAF}"/>
              </a:ext>
            </a:extLst>
          </p:cNvPr>
          <p:cNvSpPr/>
          <p:nvPr/>
        </p:nvSpPr>
        <p:spPr bwMode="auto">
          <a:xfrm>
            <a:off x="6278394" y="2273845"/>
            <a:ext cx="1284456"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1E1F6682-1500-CEF1-5791-9F321E7AC3E0}"/>
              </a:ext>
            </a:extLst>
          </p:cNvPr>
          <p:cNvSpPr/>
          <p:nvPr/>
        </p:nvSpPr>
        <p:spPr bwMode="auto">
          <a:xfrm>
            <a:off x="6284744" y="4464595"/>
            <a:ext cx="1284456" cy="27185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8408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550D5BE-E261-A341-85AF-2E85BAEC48C1}"/>
              </a:ext>
            </a:extLst>
          </p:cNvPr>
          <p:cNvGraphicFramePr>
            <a:graphicFrameLocks/>
          </p:cNvGraphicFramePr>
          <p:nvPr>
            <p:extLst>
              <p:ext uri="{D42A27DB-BD31-4B8C-83A1-F6EECF244321}">
                <p14:modId xmlns:p14="http://schemas.microsoft.com/office/powerpoint/2010/main" val="2189388237"/>
              </p:ext>
            </p:extLst>
          </p:nvPr>
        </p:nvGraphicFramePr>
        <p:xfrm>
          <a:off x="590550" y="1409700"/>
          <a:ext cx="11010900" cy="4250871"/>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FB107743-0989-D728-EF85-EB3C4C24E9CD}"/>
              </a:ext>
            </a:extLst>
          </p:cNvPr>
          <p:cNvSpPr>
            <a:spLocks noGrp="1"/>
          </p:cNvSpPr>
          <p:nvPr>
            <p:ph type="title"/>
          </p:nvPr>
        </p:nvSpPr>
        <p:spPr/>
        <p:txBody>
          <a:bodyPr/>
          <a:lstStyle/>
          <a:p>
            <a:r>
              <a:rPr lang="en-US" dirty="0"/>
              <a:t>Summary of Actual Time by ANALYZE</a:t>
            </a:r>
            <a:endParaRPr lang="en-JP" dirty="0"/>
          </a:p>
        </p:txBody>
      </p:sp>
      <p:sp>
        <p:nvSpPr>
          <p:cNvPr id="10" name="Text Placeholder 9">
            <a:extLst>
              <a:ext uri="{FF2B5EF4-FFF2-40B4-BE49-F238E27FC236}">
                <a16:creationId xmlns:a16="http://schemas.microsoft.com/office/drawing/2014/main" id="{D60F5DF5-25E9-F389-7FE8-E1DC2B92F84A}"/>
              </a:ext>
            </a:extLst>
          </p:cNvPr>
          <p:cNvSpPr>
            <a:spLocks noGrp="1"/>
          </p:cNvSpPr>
          <p:nvPr>
            <p:ph type="body" sz="quarter" idx="10"/>
          </p:nvPr>
        </p:nvSpPr>
        <p:spPr/>
        <p:txBody>
          <a:bodyPr/>
          <a:lstStyle/>
          <a:p>
            <a:r>
              <a:rPr lang="en-JP" dirty="0"/>
              <a:t>Cost Comparison &gt; Actual time &gt;</a:t>
            </a:r>
          </a:p>
        </p:txBody>
      </p:sp>
      <p:sp>
        <p:nvSpPr>
          <p:cNvPr id="2" name="TextBox 1">
            <a:extLst>
              <a:ext uri="{FF2B5EF4-FFF2-40B4-BE49-F238E27FC236}">
                <a16:creationId xmlns:a16="http://schemas.microsoft.com/office/drawing/2014/main" id="{162C68B0-9840-9F2F-C025-57E596116822}"/>
              </a:ext>
            </a:extLst>
          </p:cNvPr>
          <p:cNvSpPr txBox="1"/>
          <p:nvPr/>
        </p:nvSpPr>
        <p:spPr>
          <a:xfrm>
            <a:off x="3308158" y="5818414"/>
            <a:ext cx="8883842" cy="369332"/>
          </a:xfrm>
          <a:prstGeom prst="rect">
            <a:avLst/>
          </a:prstGeom>
          <a:noFill/>
        </p:spPr>
        <p:txBody>
          <a:bodyPr wrap="none" lIns="0" tIns="0" rIns="0" bIns="0" rtlCol="0">
            <a:spAutoFit/>
          </a:bodyPr>
          <a:lstStyle/>
          <a:p>
            <a:pPr algn="l"/>
            <a:r>
              <a:rPr lang="en-JP" sz="2400" dirty="0">
                <a:solidFill>
                  <a:schemeClr val="bg1"/>
                </a:solidFill>
              </a:rPr>
              <a:t>* Each value is the median of 10-time ANALYZE execution results.</a:t>
            </a:r>
          </a:p>
        </p:txBody>
      </p:sp>
      <p:sp>
        <p:nvSpPr>
          <p:cNvPr id="3" name="TextBox 2">
            <a:extLst>
              <a:ext uri="{FF2B5EF4-FFF2-40B4-BE49-F238E27FC236}">
                <a16:creationId xmlns:a16="http://schemas.microsoft.com/office/drawing/2014/main" id="{0FBEA509-918C-6B66-B95C-71D4F39E0E5E}"/>
              </a:ext>
            </a:extLst>
          </p:cNvPr>
          <p:cNvSpPr txBox="1"/>
          <p:nvPr/>
        </p:nvSpPr>
        <p:spPr>
          <a:xfrm>
            <a:off x="588263" y="1567543"/>
            <a:ext cx="3133871"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latin typeface="Courier" pitchFamily="2" charset="0"/>
              </a:rPr>
              <a:t>SELECT t FROM ...</a:t>
            </a:r>
          </a:p>
        </p:txBody>
      </p:sp>
      <p:sp>
        <p:nvSpPr>
          <p:cNvPr id="4" name="Striped Right Arrow 3">
            <a:extLst>
              <a:ext uri="{FF2B5EF4-FFF2-40B4-BE49-F238E27FC236}">
                <a16:creationId xmlns:a16="http://schemas.microsoft.com/office/drawing/2014/main" id="{4A7FDCB9-F085-824A-7513-4A5139E9D03F}"/>
              </a:ext>
            </a:extLst>
          </p:cNvPr>
          <p:cNvSpPr/>
          <p:nvPr/>
        </p:nvSpPr>
        <p:spPr bwMode="auto">
          <a:xfrm>
            <a:off x="10224654" y="4504914"/>
            <a:ext cx="1223159" cy="427512"/>
          </a:xfrm>
          <a:prstGeom prst="striped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JP"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51B96583-0EF9-08B8-F6B1-E60C701D5AAF}"/>
              </a:ext>
            </a:extLst>
          </p:cNvPr>
          <p:cNvSpPr txBox="1"/>
          <p:nvPr/>
        </p:nvSpPr>
        <p:spPr>
          <a:xfrm>
            <a:off x="10368957" y="4162405"/>
            <a:ext cx="934551" cy="369332"/>
          </a:xfrm>
          <a:prstGeom prst="rect">
            <a:avLst/>
          </a:prstGeom>
          <a:noFill/>
        </p:spPr>
        <p:txBody>
          <a:bodyPr wrap="none" lIns="0" tIns="0" rIns="0" bIns="0" rtlCol="0">
            <a:spAutoFit/>
          </a:bodyPr>
          <a:lstStyle/>
          <a:p>
            <a:pPr algn="l"/>
            <a:r>
              <a:rPr lang="en-JP" sz="2400" dirty="0">
                <a:solidFill>
                  <a:schemeClr val="bg1">
                    <a:lumMod val="65000"/>
                  </a:schemeClr>
                </a:solidFill>
              </a:rPr>
              <a:t>Slower</a:t>
            </a:r>
          </a:p>
        </p:txBody>
      </p:sp>
      <p:sp>
        <p:nvSpPr>
          <p:cNvPr id="12" name="TextBox 11">
            <a:extLst>
              <a:ext uri="{FF2B5EF4-FFF2-40B4-BE49-F238E27FC236}">
                <a16:creationId xmlns:a16="http://schemas.microsoft.com/office/drawing/2014/main" id="{259779BB-91E6-09EA-1EAA-7602F42756B8}"/>
              </a:ext>
            </a:extLst>
          </p:cNvPr>
          <p:cNvSpPr txBox="1"/>
          <p:nvPr/>
        </p:nvSpPr>
        <p:spPr>
          <a:xfrm>
            <a:off x="11601450" y="5246398"/>
            <a:ext cx="387927" cy="369332"/>
          </a:xfrm>
          <a:prstGeom prst="rect">
            <a:avLst/>
          </a:prstGeom>
          <a:noFill/>
        </p:spPr>
        <p:txBody>
          <a:bodyPr wrap="none" lIns="0" tIns="0" rIns="0" bIns="0" rtlCol="0">
            <a:spAutoFit/>
          </a:bodyPr>
          <a:lstStyle/>
          <a:p>
            <a:pPr algn="l"/>
            <a:r>
              <a:rPr lang="en-JP" sz="2400" dirty="0">
                <a:gradFill>
                  <a:gsLst>
                    <a:gs pos="2917">
                      <a:schemeClr val="tx1"/>
                    </a:gs>
                    <a:gs pos="30000">
                      <a:schemeClr val="tx1"/>
                    </a:gs>
                  </a:gsLst>
                  <a:lin ang="5400000" scaled="0"/>
                </a:gradFill>
              </a:rPr>
              <a:t>ms</a:t>
            </a:r>
          </a:p>
        </p:txBody>
      </p:sp>
    </p:spTree>
    <p:extLst>
      <p:ext uri="{BB962C8B-B14F-4D97-AF65-F5344CB8AC3E}">
        <p14:creationId xmlns:p14="http://schemas.microsoft.com/office/powerpoint/2010/main" val="3452269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C2FE36-D86D-EE38-3F23-645C8904C761}"/>
              </a:ext>
            </a:extLst>
          </p:cNvPr>
          <p:cNvSpPr>
            <a:spLocks noGrp="1"/>
          </p:cNvSpPr>
          <p:nvPr>
            <p:ph type="title"/>
          </p:nvPr>
        </p:nvSpPr>
        <p:spPr/>
        <p:txBody>
          <a:bodyPr/>
          <a:lstStyle/>
          <a:p>
            <a:r>
              <a:rPr lang="en-JP" dirty="0"/>
              <a:t>Conclusion</a:t>
            </a:r>
          </a:p>
        </p:txBody>
      </p:sp>
      <p:sp>
        <p:nvSpPr>
          <p:cNvPr id="6" name="Content Placeholder 5">
            <a:extLst>
              <a:ext uri="{FF2B5EF4-FFF2-40B4-BE49-F238E27FC236}">
                <a16:creationId xmlns:a16="http://schemas.microsoft.com/office/drawing/2014/main" id="{3800AD0D-97CA-E763-7496-B6E190817D1C}"/>
              </a:ext>
            </a:extLst>
          </p:cNvPr>
          <p:cNvSpPr>
            <a:spLocks noGrp="1"/>
          </p:cNvSpPr>
          <p:nvPr>
            <p:ph idx="1"/>
          </p:nvPr>
        </p:nvSpPr>
        <p:spPr>
          <a:xfrm>
            <a:off x="584200" y="1435503"/>
            <a:ext cx="11018520" cy="3644075"/>
          </a:xfrm>
        </p:spPr>
        <p:txBody>
          <a:bodyPr/>
          <a:lstStyle/>
          <a:p>
            <a:pPr>
              <a:buFont typeface="Wingdings" pitchFamily="2" charset="2"/>
              <a:buChar char="§"/>
            </a:pPr>
            <a:r>
              <a:rPr lang="en-JP" dirty="0"/>
              <a:t>Using Azure Database for PostgreSQL Hyperscale (Citus), you can specify locale and collation for each table (not database).</a:t>
            </a:r>
          </a:p>
          <a:p>
            <a:pPr>
              <a:buFont typeface="Wingdings" pitchFamily="2" charset="2"/>
              <a:buChar char="§"/>
            </a:pPr>
            <a:r>
              <a:rPr lang="en-JP" dirty="0"/>
              <a:t>ICU collation is better than libc not only for the sort order but also the performance.</a:t>
            </a:r>
          </a:p>
          <a:p>
            <a:pPr>
              <a:buFont typeface="Wingdings" pitchFamily="2" charset="2"/>
              <a:buChar char="§"/>
            </a:pPr>
            <a:r>
              <a:rPr lang="en-JP" dirty="0"/>
              <a:t>Setting up ICU collation for each table is better than using COLLATE clause with ICU collation for libc tables.</a:t>
            </a:r>
          </a:p>
        </p:txBody>
      </p:sp>
    </p:spTree>
    <p:extLst>
      <p:ext uri="{BB962C8B-B14F-4D97-AF65-F5344CB8AC3E}">
        <p14:creationId xmlns:p14="http://schemas.microsoft.com/office/powerpoint/2010/main" val="6282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FF42C-4783-88A9-477F-266A3DF094DC}"/>
              </a:ext>
            </a:extLst>
          </p:cNvPr>
          <p:cNvSpPr>
            <a:spLocks noGrp="1"/>
          </p:cNvSpPr>
          <p:nvPr>
            <p:ph type="title"/>
          </p:nvPr>
        </p:nvSpPr>
        <p:spPr/>
        <p:txBody>
          <a:bodyPr/>
          <a:lstStyle/>
          <a:p>
            <a:r>
              <a:rPr lang="en-JP" dirty="0"/>
              <a:t>References</a:t>
            </a:r>
          </a:p>
        </p:txBody>
      </p:sp>
      <p:sp>
        <p:nvSpPr>
          <p:cNvPr id="3" name="Content Placeholder 2">
            <a:extLst>
              <a:ext uri="{FF2B5EF4-FFF2-40B4-BE49-F238E27FC236}">
                <a16:creationId xmlns:a16="http://schemas.microsoft.com/office/drawing/2014/main" id="{F3B277C2-F2C9-3F6E-27AA-1BF92EFBB496}"/>
              </a:ext>
            </a:extLst>
          </p:cNvPr>
          <p:cNvSpPr>
            <a:spLocks noGrp="1"/>
          </p:cNvSpPr>
          <p:nvPr>
            <p:ph idx="1"/>
          </p:nvPr>
        </p:nvSpPr>
        <p:spPr>
          <a:xfrm>
            <a:off x="584200" y="1435503"/>
            <a:ext cx="11018520" cy="4579715"/>
          </a:xfrm>
        </p:spPr>
        <p:txBody>
          <a:bodyPr/>
          <a:lstStyle/>
          <a:p>
            <a:r>
              <a:rPr lang="en-US" altLang="ja-JP" sz="2400" dirty="0"/>
              <a:t>PostgreSQL: Documentation</a:t>
            </a:r>
          </a:p>
          <a:p>
            <a:pPr lvl="1"/>
            <a:r>
              <a:rPr lang="en-US" altLang="ja-JP" sz="2400" dirty="0">
                <a:hlinkClick r:id="rId2"/>
              </a:rPr>
              <a:t>https://www.postgresql.org/docs/</a:t>
            </a:r>
            <a:endParaRPr lang="en-US" altLang="ja-JP" sz="2400" dirty="0"/>
          </a:p>
          <a:p>
            <a:r>
              <a:rPr lang="ja-JP" altLang="en-US" sz="2400"/>
              <a:t>ロケール</a:t>
            </a:r>
            <a:r>
              <a:rPr lang="en-US" altLang="ja-JP" sz="2400" dirty="0"/>
              <a:t>(</a:t>
            </a:r>
            <a:r>
              <a:rPr lang="ja-JP" altLang="en-US" sz="2400"/>
              <a:t>国際化と地域化</a:t>
            </a:r>
            <a:r>
              <a:rPr lang="en-US" altLang="ja-JP" sz="2400" dirty="0"/>
              <a:t>) | </a:t>
            </a:r>
            <a:r>
              <a:rPr lang="en-US" sz="2400" dirty="0"/>
              <a:t>Let's POSTGRES</a:t>
            </a:r>
          </a:p>
          <a:p>
            <a:pPr lvl="1"/>
            <a:r>
              <a:rPr lang="en-US" sz="2400" dirty="0">
                <a:hlinkClick r:id="rId3"/>
              </a:rPr>
              <a:t>https://lets.postgresql.jp/documents/technical/text-processing/2</a:t>
            </a:r>
            <a:endParaRPr lang="en-US" sz="2400" dirty="0"/>
          </a:p>
          <a:p>
            <a:r>
              <a:rPr lang="en-US" sz="2400" dirty="0"/>
              <a:t>PostgreSQL 10</a:t>
            </a:r>
            <a:r>
              <a:rPr lang="ja-JP" altLang="en-US" sz="2400"/>
              <a:t>の</a:t>
            </a:r>
            <a:r>
              <a:rPr lang="en-US" sz="2400" dirty="0"/>
              <a:t>ICU</a:t>
            </a:r>
            <a:r>
              <a:rPr lang="ja-JP" altLang="en-US" sz="2400"/>
              <a:t>コレーションを使うと日本語を普通にソートでき、更に文字順序までカスタマイズできる </a:t>
            </a:r>
            <a:r>
              <a:rPr lang="en-US" altLang="ja-JP" sz="2400" dirty="0"/>
              <a:t>– </a:t>
            </a:r>
            <a:r>
              <a:rPr lang="en-US" sz="2400" dirty="0" err="1"/>
              <a:t>yohgaki's</a:t>
            </a:r>
            <a:r>
              <a:rPr lang="en-US" sz="2400" dirty="0"/>
              <a:t> blog</a:t>
            </a:r>
          </a:p>
          <a:p>
            <a:pPr lvl="1"/>
            <a:r>
              <a:rPr lang="en-US" sz="2400" dirty="0">
                <a:hlinkClick r:id="rId4"/>
              </a:rPr>
              <a:t>https://blog.ohgaki.net/postgresql-10-icu-locale-collation-enables-natural-japanese-sorting</a:t>
            </a:r>
            <a:endParaRPr lang="en-US" sz="2400" dirty="0"/>
          </a:p>
          <a:p>
            <a:r>
              <a:rPr lang="en-US" sz="2400" dirty="0"/>
              <a:t>PostgreSQL Collations | </a:t>
            </a:r>
            <a:r>
              <a:rPr lang="en-US" sz="2400" dirty="0" err="1"/>
              <a:t>Vertabelo</a:t>
            </a:r>
            <a:r>
              <a:rPr lang="en-US" sz="2400" dirty="0"/>
              <a:t> Database Modeler</a:t>
            </a:r>
          </a:p>
          <a:p>
            <a:pPr lvl="1"/>
            <a:r>
              <a:rPr lang="en-US" sz="2400" dirty="0">
                <a:hlinkClick r:id="rId5"/>
              </a:rPr>
              <a:t>https://vertabelo.com/blog/collations-in-postgresql/</a:t>
            </a:r>
            <a:endParaRPr lang="en-US" sz="2400" dirty="0"/>
          </a:p>
          <a:p>
            <a:pPr lvl="1"/>
            <a:endParaRPr lang="en-JP" sz="2000" dirty="0"/>
          </a:p>
        </p:txBody>
      </p:sp>
    </p:spTree>
    <p:extLst>
      <p:ext uri="{BB962C8B-B14F-4D97-AF65-F5344CB8AC3E}">
        <p14:creationId xmlns:p14="http://schemas.microsoft.com/office/powerpoint/2010/main" val="857382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FF42C-4783-88A9-477F-266A3DF094DC}"/>
              </a:ext>
            </a:extLst>
          </p:cNvPr>
          <p:cNvSpPr>
            <a:spLocks noGrp="1"/>
          </p:cNvSpPr>
          <p:nvPr>
            <p:ph type="title"/>
          </p:nvPr>
        </p:nvSpPr>
        <p:spPr/>
        <p:txBody>
          <a:bodyPr/>
          <a:lstStyle/>
          <a:p>
            <a:r>
              <a:rPr lang="en-JP" dirty="0"/>
              <a:t>References</a:t>
            </a:r>
          </a:p>
        </p:txBody>
      </p:sp>
      <p:sp>
        <p:nvSpPr>
          <p:cNvPr id="3" name="Content Placeholder 2">
            <a:extLst>
              <a:ext uri="{FF2B5EF4-FFF2-40B4-BE49-F238E27FC236}">
                <a16:creationId xmlns:a16="http://schemas.microsoft.com/office/drawing/2014/main" id="{F3B277C2-F2C9-3F6E-27AA-1BF92EFBB496}"/>
              </a:ext>
            </a:extLst>
          </p:cNvPr>
          <p:cNvSpPr>
            <a:spLocks noGrp="1"/>
          </p:cNvSpPr>
          <p:nvPr>
            <p:ph idx="1"/>
          </p:nvPr>
        </p:nvSpPr>
        <p:spPr>
          <a:xfrm>
            <a:off x="584200" y="1435503"/>
            <a:ext cx="11018520" cy="3693319"/>
          </a:xfrm>
        </p:spPr>
        <p:txBody>
          <a:bodyPr/>
          <a:lstStyle/>
          <a:p>
            <a:r>
              <a:rPr lang="en-US" altLang="ja-JP" sz="2400" dirty="0"/>
              <a:t>Azure Database for PostgreSQL</a:t>
            </a:r>
            <a:r>
              <a:rPr lang="ja-JP" altLang="en-US" sz="2400"/>
              <a:t>で</a:t>
            </a:r>
            <a:r>
              <a:rPr lang="en-US" altLang="ja-JP" sz="2400" dirty="0"/>
              <a:t>Collation(</a:t>
            </a:r>
            <a:r>
              <a:rPr lang="ja-JP" altLang="en-US" sz="2400"/>
              <a:t>照合順序</a:t>
            </a:r>
            <a:r>
              <a:rPr lang="en-US" altLang="ja-JP" sz="2400" dirty="0"/>
              <a:t>)</a:t>
            </a:r>
            <a:r>
              <a:rPr lang="ja-JP" altLang="en-US" sz="2400"/>
              <a:t>を指定して</a:t>
            </a:r>
            <a:r>
              <a:rPr lang="en-US" altLang="ja-JP" sz="2400" dirty="0"/>
              <a:t>CREATE DATABASE</a:t>
            </a:r>
            <a:r>
              <a:rPr lang="ja-JP" altLang="en-US" sz="2400"/>
              <a:t>したい </a:t>
            </a:r>
            <a:r>
              <a:rPr lang="en-US" altLang="ja-JP" sz="2400" dirty="0"/>
              <a:t>- </a:t>
            </a:r>
            <a:r>
              <a:rPr lang="ja-JP" altLang="en-US" sz="2400"/>
              <a:t>浅草橋青空市場</a:t>
            </a:r>
            <a:endParaRPr lang="en-US" altLang="ja-JP" sz="2400" dirty="0"/>
          </a:p>
          <a:p>
            <a:pPr lvl="1"/>
            <a:r>
              <a:rPr lang="en-US" altLang="ja-JP" sz="2400" dirty="0">
                <a:hlinkClick r:id="rId2"/>
              </a:rPr>
              <a:t>https://asazure.hatenablog.jp/entry/2018/04/13/203114</a:t>
            </a:r>
            <a:endParaRPr lang="en-US" altLang="ja-JP" sz="2400" dirty="0"/>
          </a:p>
          <a:p>
            <a:r>
              <a:rPr lang="en-US" altLang="ja-JP" sz="2400" dirty="0"/>
              <a:t>Don't let collation versions corrupt your PostgreSQL indexes - Microsoft Tech Community</a:t>
            </a:r>
          </a:p>
          <a:p>
            <a:pPr lvl="1"/>
            <a:r>
              <a:rPr lang="en-US" altLang="ja-JP" sz="2400" dirty="0">
                <a:hlinkClick r:id="rId3"/>
              </a:rPr>
              <a:t>https://techcommunity.microsoft.com/t5/azure-database-for-postgresql/don-t-let-collation-versions-corrupt-your-postgresql-indexes/ba-p/1978394</a:t>
            </a:r>
            <a:endParaRPr lang="en-US" altLang="ja-JP" sz="2400" dirty="0"/>
          </a:p>
          <a:p>
            <a:endParaRPr lang="en-US" altLang="ja-JP" sz="2800" dirty="0"/>
          </a:p>
          <a:p>
            <a:pPr lvl="1"/>
            <a:endParaRPr lang="en-JP" sz="2000" dirty="0"/>
          </a:p>
        </p:txBody>
      </p:sp>
    </p:spTree>
    <p:extLst>
      <p:ext uri="{BB962C8B-B14F-4D97-AF65-F5344CB8AC3E}">
        <p14:creationId xmlns:p14="http://schemas.microsoft.com/office/powerpoint/2010/main" val="20730680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9-51056_Build 2019 Breakout_White Template">
  <a:themeElements>
    <a:clrScheme name="CitusCon 2022">
      <a:dk1>
        <a:srgbClr val="381754"/>
      </a:dk1>
      <a:lt1>
        <a:srgbClr val="FFFFFF"/>
      </a:lt1>
      <a:dk2>
        <a:srgbClr val="381754"/>
      </a:dk2>
      <a:lt2>
        <a:srgbClr val="FFFFFF"/>
      </a:lt2>
      <a:accent1>
        <a:srgbClr val="F54DAF"/>
      </a:accent1>
      <a:accent2>
        <a:srgbClr val="F93154"/>
      </a:accent2>
      <a:accent3>
        <a:srgbClr val="FC8F18"/>
      </a:accent3>
      <a:accent4>
        <a:srgbClr val="381754"/>
      </a:accent4>
      <a:accent5>
        <a:srgbClr val="FB678F"/>
      </a:accent5>
      <a:accent6>
        <a:srgbClr val="D51C94"/>
      </a:accent6>
      <a:hlink>
        <a:srgbClr val="AC1AA9"/>
      </a:hlink>
      <a:folHlink>
        <a:srgbClr val="AC1AA9"/>
      </a:folHlink>
    </a:clrScheme>
    <a:fontScheme name="CitusCon2022">
      <a:majorFont>
        <a:latin typeface="Montserrat Medium"/>
        <a:ea typeface=""/>
        <a:cs typeface=""/>
      </a:majorFont>
      <a:minorFont>
        <a:latin typeface="Lato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bg1">
              <a:lumMod val="75000"/>
            </a:schemeClr>
          </a:solidFill>
          <a:prstDash val="dash"/>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f7f599f-b79e-404f-a13e-2092a8de0028">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B18EB0FF74374A8023C88F2EFC8A86" ma:contentTypeVersion="15" ma:contentTypeDescription="Create a new document." ma:contentTypeScope="" ma:versionID="d8c8fffa3ca1ea67147a9950a3fe3d2d">
  <xsd:schema xmlns:xsd="http://www.w3.org/2001/XMLSchema" xmlns:xs="http://www.w3.org/2001/XMLSchema" xmlns:p="http://schemas.microsoft.com/office/2006/metadata/properties" xmlns:ns2="0f7f599f-b79e-404f-a13e-2092a8de0028" xmlns:ns3="230e9df3-be65-4c73-a93b-d1236ebd677e" xmlns:ns4="6097f53e-60fd-492d-be3c-3be3320192f2" targetNamespace="http://schemas.microsoft.com/office/2006/metadata/properties" ma:root="true" ma:fieldsID="9a5d9fdec00283357ed5b3cf1eefcc32" ns2:_="" ns3:_="" ns4:_="">
    <xsd:import namespace="0f7f599f-b79e-404f-a13e-2092a8de0028"/>
    <xsd:import namespace="230e9df3-be65-4c73-a93b-d1236ebd677e"/>
    <xsd:import namespace="6097f53e-60fd-492d-be3c-3be3320192f2"/>
    <xsd:element name="properties">
      <xsd:complexType>
        <xsd:sequence>
          <xsd:element name="documentManagement">
            <xsd:complexType>
              <xsd:all>
                <xsd:element ref="ns2:MediaServiceMetadata" minOccurs="0"/>
                <xsd:element ref="ns2:MediaServiceFastMetadata" minOccurs="0"/>
                <xsd:element ref="ns3:TaxCatchAll" minOccurs="0"/>
                <xsd:element ref="ns2:MediaServiceOCR" minOccurs="0"/>
                <xsd:element ref="ns2:MediaServiceGenerationTime" minOccurs="0"/>
                <xsd:element ref="ns2:MediaServiceEventHashCode" minOccurs="0"/>
                <xsd:element ref="ns2:lcf76f155ced4ddcb4097134ff3c332f" minOccurs="0"/>
                <xsd:element ref="ns4:SharedWithUsers" minOccurs="0"/>
                <xsd:element ref="ns4: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7f599f-b79e-404f-a13e-2092a8de00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3597b4f-92a5-4efe-9b65-a09e9a80d816}" ma:internalName="TaxCatchAll" ma:showField="CatchAllData" ma:web="6097f53e-60fd-492d-be3c-3be3320192f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097f53e-60fd-492d-be3c-3be3320192f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78A0BE-D001-44F0-9151-ADD14D4731AB}">
  <ds:schemaRefs>
    <ds:schemaRef ds:uri="http://schemas.microsoft.com/sharepoint/v3/contenttype/forms"/>
  </ds:schemaRefs>
</ds:datastoreItem>
</file>

<file path=customXml/itemProps2.xml><?xml version="1.0" encoding="utf-8"?>
<ds:datastoreItem xmlns:ds="http://schemas.openxmlformats.org/officeDocument/2006/customXml" ds:itemID="{551EC88C-ECBC-4E0E-A22D-DFBD81BE9164}">
  <ds:schemaRefs>
    <ds:schemaRef ds:uri="0f7f599f-b79e-404f-a13e-2092a8de0028"/>
    <ds:schemaRef ds:uri="230e9df3-be65-4c73-a93b-d1236ebd677e"/>
    <ds:schemaRef ds:uri="6097f53e-60fd-492d-be3c-3be3320192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5A495B-D22C-4CCF-9F1B-FF8A93B8E4D0}">
  <ds:schemaRefs>
    <ds:schemaRef ds:uri="0f7f599f-b79e-404f-a13e-2092a8de0028"/>
    <ds:schemaRef ds:uri="230e9df3-be65-4c73-a93b-d1236ebd677e"/>
    <ds:schemaRef ds:uri="6097f53e-60fd-492d-be3c-3be3320192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9706</TotalTime>
  <Words>9215</Words>
  <Application>Microsoft Macintosh PowerPoint</Application>
  <PresentationFormat>Widescreen</PresentationFormat>
  <Paragraphs>3233</Paragraphs>
  <Slides>101</Slides>
  <Notes>50</Notes>
  <HiddenSlides>5</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101</vt:i4>
      </vt:variant>
    </vt:vector>
  </HeadingPairs>
  <TitlesOfParts>
    <vt:vector size="115" baseType="lpstr">
      <vt:lpstr>Space Grotesk</vt:lpstr>
      <vt:lpstr>Space Grotesk Medium</vt:lpstr>
      <vt:lpstr>Space Grotesk SemiBold</vt:lpstr>
      <vt:lpstr>游ゴシック</vt:lpstr>
      <vt:lpstr>Arial</vt:lpstr>
      <vt:lpstr>Calibri</vt:lpstr>
      <vt:lpstr>Courier</vt:lpstr>
      <vt:lpstr>Courier New</vt:lpstr>
      <vt:lpstr>Lato Medium</vt:lpstr>
      <vt:lpstr>Montserrat Medium</vt:lpstr>
      <vt:lpstr>Segoe UI</vt:lpstr>
      <vt:lpstr>Segoe UI Semibold</vt:lpstr>
      <vt:lpstr>Wingdings</vt:lpstr>
      <vt:lpstr>9-51056_Build 2019 Breakout_White Template</vt:lpstr>
      <vt:lpstr>PowerPoint Presentation</vt:lpstr>
      <vt:lpstr>Agenda</vt:lpstr>
      <vt:lpstr>Agenda</vt:lpstr>
      <vt:lpstr>PowerPoint Presentation</vt:lpstr>
      <vt:lpstr>Who I am</vt:lpstr>
      <vt:lpstr>This presentation is for whom …</vt:lpstr>
      <vt:lpstr>Today’s Goal</vt:lpstr>
      <vt:lpstr>Azure Database for PostgreSQL deployment options</vt:lpstr>
      <vt:lpstr>The benefits of Azure Database for PostgreSQL</vt:lpstr>
      <vt:lpstr>Agenda</vt:lpstr>
      <vt:lpstr>Default settings on Azure PostgreSQL</vt:lpstr>
      <vt:lpstr>Default settings on Azure PostgreSQL</vt:lpstr>
      <vt:lpstr>Supported Character Sets (Server-side) #1-10</vt:lpstr>
      <vt:lpstr>Supported Character Sets (Server-side) #11-20</vt:lpstr>
      <vt:lpstr>Supported Character Sets (Server-side) #21-30</vt:lpstr>
      <vt:lpstr>Supported Character Sets (Server-side) #31-35</vt:lpstr>
      <vt:lpstr>Setting the Character Set</vt:lpstr>
      <vt:lpstr>Setting the Character Set</vt:lpstr>
      <vt:lpstr>Agenda</vt:lpstr>
      <vt:lpstr>How to check your locale settings</vt:lpstr>
      <vt:lpstr>Parameters</vt:lpstr>
      <vt:lpstr>Default settings on Azure PostgreSQL</vt:lpstr>
      <vt:lpstr>How to set your locale</vt:lpstr>
      <vt:lpstr>How to set your locale</vt:lpstr>
      <vt:lpstr>How to get Predefined Collations</vt:lpstr>
      <vt:lpstr>Predefined "ja" Collations on Azure PostgreSQL</vt:lpstr>
      <vt:lpstr>Predefined "zh" Collations on Azure PostgreSQL</vt:lpstr>
      <vt:lpstr>libc vs. ICU</vt:lpstr>
      <vt:lpstr>Create ICU Database </vt:lpstr>
      <vt:lpstr>Create ICU Template DB </vt:lpstr>
      <vt:lpstr>Set Collation for the Column</vt:lpstr>
      <vt:lpstr>Specify Collation on SELECT</vt:lpstr>
      <vt:lpstr>Sorting Experiments</vt:lpstr>
      <vt:lpstr>Sorting Experiments</vt:lpstr>
      <vt:lpstr>Sorting Experiments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Tested Characters</vt:lpstr>
      <vt:lpstr>Setup (on Citus Database)</vt:lpstr>
      <vt:lpstr>SELECT t FROM t_en_US_utf8 ORDER BY t;</vt:lpstr>
      <vt:lpstr>SELECT t FROM t_en_US_utf8 ORDER BY t;</vt:lpstr>
      <vt:lpstr>SELECT t FROM  t_en_US_x_icu ORDER BY t;</vt:lpstr>
      <vt:lpstr>SELECT t FROM  t_en_US_x_icu ORDER BY t;</vt:lpstr>
      <vt:lpstr>SELECT t FROM t_ja_JP_utf8 ORDER BY t;</vt:lpstr>
      <vt:lpstr>SELECT t FROM t_ja_JP_utf8 ORDER BY t;</vt:lpstr>
      <vt:lpstr>SELECT t FROM t_ja_x_icu ORDER BY t;</vt:lpstr>
      <vt:lpstr>SELECT t FROM t_ja_x_icu ORDER BY t;</vt:lpstr>
      <vt:lpstr>SELECT t FROM t_ja_JP_x_icu ORDER BY t;</vt:lpstr>
      <vt:lpstr>SELECT t FROM t_ja_JP_x_icu ORDER BY t;</vt:lpstr>
      <vt:lpstr>SELECT t FROM t_zh_CN_utf8 ORDER BY t;</vt:lpstr>
      <vt:lpstr>SELECT t FROM t_zh_CN_utf8 ORDER BY t;</vt:lpstr>
      <vt:lpstr>SELECT t FROM t_zh_x_icu ORDER BY t;</vt:lpstr>
      <vt:lpstr>SELECT t FROM t_zh_x_icu ORDER BY t;</vt:lpstr>
      <vt:lpstr>SELECT t FROM t_zh_Hans_x_icu ORDER BY t;</vt:lpstr>
      <vt:lpstr>SELECT t FROM t_zh_Hans_x_icu ORDER BY t;</vt:lpstr>
      <vt:lpstr>SELECT t FROM t_zh_Hant_x_icu ORDER BY t;</vt:lpstr>
      <vt:lpstr>SELECT t FROM t_zh_Hant_x_icu ORDER BY t;</vt:lpstr>
      <vt:lpstr>libc vs. ICU (English)</vt:lpstr>
      <vt:lpstr>libc vs. ICU (English)</vt:lpstr>
      <vt:lpstr>libc vs. ICU (Japanese)</vt:lpstr>
      <vt:lpstr>libc vs. ICU (Japanese)</vt:lpstr>
      <vt:lpstr>ja-x-icu vs. ja-JP-x-icu</vt:lpstr>
      <vt:lpstr>ja-x-icu vs. ja-JP-x-icu</vt:lpstr>
      <vt:lpstr>en-US-x-icu vs. ja-JP-x-icu</vt:lpstr>
      <vt:lpstr>en-US-x-icu vs. ja-JP-x-icu</vt:lpstr>
      <vt:lpstr>ja-x-icu vs. ja-JP-x-icu with COLLATE clause</vt:lpstr>
      <vt:lpstr>ja-x-icu vs. ja-JP-x-icu with COLLATE clause</vt:lpstr>
      <vt:lpstr>Summary of Total Cost by EXPLAIN</vt:lpstr>
      <vt:lpstr>libc vs. ICU (English)</vt:lpstr>
      <vt:lpstr>libc vs. ICU (Japanese)</vt:lpstr>
      <vt:lpstr>ja-x-icu vs. ja-JP-x-icu</vt:lpstr>
      <vt:lpstr>ja-x-icu vs. ja-JP-x-icu with COLLATE clause</vt:lpstr>
      <vt:lpstr>Summary of Actual Time by ANALYZE</vt:lpstr>
      <vt:lpstr>Conclusion</vt:lpstr>
      <vt:lpstr>References</vt:lpstr>
      <vt:lpstr>References</vt:lpstr>
      <vt:lpstr>Agenda</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on PostgreSQL at Citus Con 2022</dc:title>
  <dc:subject/>
  <dc:creator>Keisuke Takahashi</dc:creator>
  <cp:keywords/>
  <dc:description/>
  <cp:lastModifiedBy>Keisuke Takahashi</cp:lastModifiedBy>
  <cp:revision>282</cp:revision>
  <dcterms:created xsi:type="dcterms:W3CDTF">2021-11-04T20:24:21Z</dcterms:created>
  <dcterms:modified xsi:type="dcterms:W3CDTF">2022-04-13T05:47:41Z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0x01010029B18EB0FF74374A8023C88F2EFC8A86</vt:lpwstr>
  </property>
  <property fmtid="{D5CDD505-2E9C-101B-9397-08002B2CF9AE}" pid="3" name="MediaServiceImageTags">
    <vt:lpwstr/>
  </property>
</Properties>
</file>